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notesSlides/notesSlide16.xml" ContentType="application/vnd.openxmlformats-officedocument.presentationml.notesSlide+xml"/>
  <Override PartName="/ppt/charts/chart3.xml" ContentType="application/vnd.openxmlformats-officedocument.drawingml.chart+xml"/>
  <Override PartName="/ppt/notesSlides/notesSlide17.xml" ContentType="application/vnd.openxmlformats-officedocument.presentationml.notesSlide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1"/>
  </p:notesMasterIdLst>
  <p:sldIdLst>
    <p:sldId id="256" r:id="rId2"/>
    <p:sldId id="257" r:id="rId3"/>
    <p:sldId id="266" r:id="rId4"/>
    <p:sldId id="305" r:id="rId5"/>
    <p:sldId id="258" r:id="rId6"/>
    <p:sldId id="259" r:id="rId7"/>
    <p:sldId id="288" r:id="rId8"/>
    <p:sldId id="260" r:id="rId9"/>
    <p:sldId id="261" r:id="rId10"/>
    <p:sldId id="263" r:id="rId11"/>
    <p:sldId id="264" r:id="rId12"/>
    <p:sldId id="280" r:id="rId13"/>
    <p:sldId id="262" r:id="rId14"/>
    <p:sldId id="307" r:id="rId15"/>
    <p:sldId id="308" r:id="rId16"/>
    <p:sldId id="309" r:id="rId17"/>
    <p:sldId id="310" r:id="rId18"/>
    <p:sldId id="289" r:id="rId19"/>
    <p:sldId id="306" r:id="rId20"/>
    <p:sldId id="301" r:id="rId21"/>
    <p:sldId id="290" r:id="rId22"/>
    <p:sldId id="291" r:id="rId23"/>
    <p:sldId id="292" r:id="rId24"/>
    <p:sldId id="293" r:id="rId25"/>
    <p:sldId id="298" r:id="rId26"/>
    <p:sldId id="295" r:id="rId27"/>
    <p:sldId id="294" r:id="rId28"/>
    <p:sldId id="303" r:id="rId29"/>
    <p:sldId id="304" r:id="rId30"/>
  </p:sldIdLst>
  <p:sldSz cx="9144000" cy="6858000" type="screen4x3"/>
  <p:notesSz cx="6797675" cy="9926638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llemlayout 2 - Markering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Tema til typografi 1 - Markering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5331" autoAdjust="0"/>
  </p:normalViewPr>
  <p:slideViewPr>
    <p:cSldViewPr>
      <p:cViewPr varScale="1">
        <p:scale>
          <a:sx n="62" d="100"/>
          <a:sy n="62" d="100"/>
        </p:scale>
        <p:origin x="-1973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RGHNAS01.regionh.top.local\Home-S\SPET0254\DOC-X\Livsstil\Diagrammer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RGHNAS01.regionh.top.local\Home-S\SPET0254\DOC-X\Livsstil\Diagrammer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RGHNAS01.regionh.top.local\Home-S\SPET0254\DOC-X\Livsstil\Diagrammer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RGHNAS01.regionh.top.local\Home-S\SPET0254\DOC-X\Livsstil\Diagrammer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RGHNAS01.regionh.top.local\Home-S\SPET0254\DOC-X\Livsstil\Diagrammer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RGHNAS01.regionh.top.local\Home-S\SPET0254\DOC-X\Livsstil\Diagrammer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a-D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Smoking</a:t>
            </a:r>
          </a:p>
        </c:rich>
      </c:tx>
      <c:layout>
        <c:manualLayout>
          <c:xMode val="edge"/>
          <c:yMode val="edge"/>
          <c:x val="0.40021522309711288"/>
          <c:y val="4.629629629629629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4405074365704292E-2"/>
          <c:y val="0.17218759113444151"/>
          <c:w val="0.73278937007874023"/>
          <c:h val="0.71183253135024793"/>
        </c:manualLayout>
      </c:layout>
      <c:scatterChart>
        <c:scatterStyle val="smoothMarker"/>
        <c:varyColors val="0"/>
        <c:ser>
          <c:idx val="0"/>
          <c:order val="0"/>
          <c:tx>
            <c:strRef>
              <c:f>BMI!$P$3</c:f>
              <c:strCache>
                <c:ptCount val="1"/>
                <c:pt idx="0">
                  <c:v>1</c:v>
                </c:pt>
              </c:strCache>
            </c:strRef>
          </c:tx>
          <c:marker>
            <c:symbol val="none"/>
          </c:marker>
          <c:xVal>
            <c:numRef>
              <c:f>BMI!$Q$2:$T$2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BMI!$Q$3:$T$3</c:f>
              <c:numCache>
                <c:formatCode>General</c:formatCode>
                <c:ptCount val="4"/>
                <c:pt idx="0">
                  <c:v>9.5</c:v>
                </c:pt>
                <c:pt idx="1">
                  <c:v>5.94</c:v>
                </c:pt>
                <c:pt idx="2">
                  <c:v>5.97</c:v>
                </c:pt>
                <c:pt idx="3">
                  <c:v>3.07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BMI!$P$4</c:f>
              <c:strCache>
                <c:ptCount val="1"/>
                <c:pt idx="0">
                  <c:v>2</c:v>
                </c:pt>
              </c:strCache>
            </c:strRef>
          </c:tx>
          <c:marker>
            <c:symbol val="none"/>
          </c:marker>
          <c:xVal>
            <c:numRef>
              <c:f>BMI!$Q$2:$T$2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BMI!$Q$4:$T$4</c:f>
              <c:numCache>
                <c:formatCode>General</c:formatCode>
                <c:ptCount val="4"/>
                <c:pt idx="0">
                  <c:v>7.71</c:v>
                </c:pt>
                <c:pt idx="1">
                  <c:v>4.8099999999999996</c:v>
                </c:pt>
                <c:pt idx="2">
                  <c:v>5.18</c:v>
                </c:pt>
                <c:pt idx="3">
                  <c:v>2.36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BMI!$P$5</c:f>
              <c:strCache>
                <c:ptCount val="1"/>
                <c:pt idx="0">
                  <c:v>3</c:v>
                </c:pt>
              </c:strCache>
            </c:strRef>
          </c:tx>
          <c:marker>
            <c:symbol val="none"/>
          </c:marker>
          <c:xVal>
            <c:numRef>
              <c:f>BMI!$Q$2:$T$2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BMI!$Q$5:$T$5</c:f>
              <c:numCache>
                <c:formatCode>General</c:formatCode>
                <c:ptCount val="4"/>
                <c:pt idx="0">
                  <c:v>8.75</c:v>
                </c:pt>
                <c:pt idx="1">
                  <c:v>6.16</c:v>
                </c:pt>
                <c:pt idx="2">
                  <c:v>6.08</c:v>
                </c:pt>
                <c:pt idx="3">
                  <c:v>3.45</c:v>
                </c:pt>
              </c:numCache>
            </c:numRef>
          </c:yVal>
          <c:smooth val="1"/>
        </c:ser>
        <c:ser>
          <c:idx val="3"/>
          <c:order val="3"/>
          <c:tx>
            <c:strRef>
              <c:f>BMI!$P$6</c:f>
              <c:strCache>
                <c:ptCount val="1"/>
                <c:pt idx="0">
                  <c:v>4</c:v>
                </c:pt>
              </c:strCache>
            </c:strRef>
          </c:tx>
          <c:marker>
            <c:symbol val="none"/>
          </c:marker>
          <c:xVal>
            <c:numRef>
              <c:f>BMI!$Q$2:$T$2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BMI!$Q$6:$T$6</c:f>
              <c:numCache>
                <c:formatCode>General</c:formatCode>
                <c:ptCount val="4"/>
                <c:pt idx="0">
                  <c:v>9.4</c:v>
                </c:pt>
                <c:pt idx="1">
                  <c:v>6.83</c:v>
                </c:pt>
                <c:pt idx="2">
                  <c:v>6.89</c:v>
                </c:pt>
                <c:pt idx="3">
                  <c:v>3.73</c:v>
                </c:pt>
              </c:numCache>
            </c:numRef>
          </c:yVal>
          <c:smooth val="1"/>
        </c:ser>
        <c:ser>
          <c:idx val="4"/>
          <c:order val="4"/>
          <c:tx>
            <c:strRef>
              <c:f>BMI!$P$7</c:f>
              <c:strCache>
                <c:ptCount val="1"/>
                <c:pt idx="0">
                  <c:v>5</c:v>
                </c:pt>
              </c:strCache>
            </c:strRef>
          </c:tx>
          <c:marker>
            <c:symbol val="none"/>
          </c:marker>
          <c:xVal>
            <c:numRef>
              <c:f>BMI!$Q$2:$T$2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BMI!$Q$7:$T$7</c:f>
              <c:numCache>
                <c:formatCode>General</c:formatCode>
                <c:ptCount val="4"/>
                <c:pt idx="0">
                  <c:v>10.199999999999999</c:v>
                </c:pt>
                <c:pt idx="1">
                  <c:v>7.84</c:v>
                </c:pt>
                <c:pt idx="2">
                  <c:v>7.91</c:v>
                </c:pt>
                <c:pt idx="3">
                  <c:v>4.9000000000000004</c:v>
                </c:pt>
              </c:numCache>
            </c:numRef>
          </c:yVal>
          <c:smooth val="1"/>
        </c:ser>
        <c:ser>
          <c:idx val="5"/>
          <c:order val="5"/>
          <c:tx>
            <c:strRef>
              <c:f>BMI!$P$8</c:f>
              <c:strCache>
                <c:ptCount val="1"/>
                <c:pt idx="0">
                  <c:v>6</c:v>
                </c:pt>
              </c:strCache>
            </c:strRef>
          </c:tx>
          <c:marker>
            <c:symbol val="none"/>
          </c:marker>
          <c:xVal>
            <c:numRef>
              <c:f>BMI!$Q$2:$T$2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BMI!$Q$8:$T$8</c:f>
              <c:numCache>
                <c:formatCode>General</c:formatCode>
                <c:ptCount val="4"/>
                <c:pt idx="0">
                  <c:v>12.15</c:v>
                </c:pt>
                <c:pt idx="1">
                  <c:v>5.14</c:v>
                </c:pt>
                <c:pt idx="2">
                  <c:v>5.88</c:v>
                </c:pt>
                <c:pt idx="3">
                  <c:v>5.68</c:v>
                </c:pt>
              </c:numCache>
            </c:numRef>
          </c:yVal>
          <c:smooth val="1"/>
        </c:ser>
        <c:ser>
          <c:idx val="6"/>
          <c:order val="6"/>
          <c:tx>
            <c:strRef>
              <c:f>BMI!$P$9</c:f>
              <c:strCache>
                <c:ptCount val="1"/>
                <c:pt idx="0">
                  <c:v>7</c:v>
                </c:pt>
              </c:strCache>
            </c:strRef>
          </c:tx>
          <c:marker>
            <c:symbol val="none"/>
          </c:marker>
          <c:xVal>
            <c:numRef>
              <c:f>BMI!$Q$2:$T$2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BMI!$Q$9:$T$9</c:f>
              <c:numCache>
                <c:formatCode>General</c:formatCode>
                <c:ptCount val="4"/>
                <c:pt idx="0">
                  <c:v>9.59</c:v>
                </c:pt>
                <c:pt idx="1">
                  <c:v>7.88</c:v>
                </c:pt>
                <c:pt idx="2">
                  <c:v>8.24</c:v>
                </c:pt>
                <c:pt idx="3">
                  <c:v>6.18</c:v>
                </c:pt>
              </c:numCache>
            </c:numRef>
          </c:yVal>
          <c:smooth val="1"/>
        </c:ser>
        <c:ser>
          <c:idx val="7"/>
          <c:order val="7"/>
          <c:tx>
            <c:strRef>
              <c:f>BMI!$P$10</c:f>
              <c:strCache>
                <c:ptCount val="1"/>
                <c:pt idx="0">
                  <c:v>8</c:v>
                </c:pt>
              </c:strCache>
            </c:strRef>
          </c:tx>
          <c:marker>
            <c:symbol val="none"/>
          </c:marker>
          <c:xVal>
            <c:numRef>
              <c:f>BMI!$Q$2:$T$2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BMI!$Q$10:$T$10</c:f>
              <c:numCache>
                <c:formatCode>General</c:formatCode>
                <c:ptCount val="4"/>
                <c:pt idx="0">
                  <c:v>11.22</c:v>
                </c:pt>
                <c:pt idx="1">
                  <c:v>10.050000000000001</c:v>
                </c:pt>
                <c:pt idx="2">
                  <c:v>10.74</c:v>
                </c:pt>
                <c:pt idx="3">
                  <c:v>7.39</c:v>
                </c:pt>
              </c:numCache>
            </c:numRef>
          </c:yVal>
          <c:smooth val="1"/>
        </c:ser>
        <c:ser>
          <c:idx val="8"/>
          <c:order val="8"/>
          <c:tx>
            <c:strRef>
              <c:f>BMI!$P$11</c:f>
              <c:strCache>
                <c:ptCount val="1"/>
                <c:pt idx="0">
                  <c:v>9</c:v>
                </c:pt>
              </c:strCache>
            </c:strRef>
          </c:tx>
          <c:marker>
            <c:symbol val="none"/>
          </c:marker>
          <c:xVal>
            <c:numRef>
              <c:f>BMI!$Q$2:$T$2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BMI!$Q$11:$T$11</c:f>
              <c:numCache>
                <c:formatCode>General</c:formatCode>
                <c:ptCount val="4"/>
                <c:pt idx="0">
                  <c:v>11.38</c:v>
                </c:pt>
                <c:pt idx="1">
                  <c:v>8.92</c:v>
                </c:pt>
                <c:pt idx="2">
                  <c:v>10.17</c:v>
                </c:pt>
                <c:pt idx="3">
                  <c:v>6.13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5483264"/>
        <c:axId val="125495552"/>
      </c:scatterChart>
      <c:valAx>
        <c:axId val="12548326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Year</a:t>
                </a:r>
              </a:p>
            </c:rich>
          </c:tx>
          <c:layout>
            <c:manualLayout>
              <c:xMode val="edge"/>
              <c:yMode val="edge"/>
              <c:x val="0.88757742782152216"/>
              <c:y val="0.8971988918051909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25495552"/>
        <c:crosses val="autoZero"/>
        <c:crossBetween val="midCat"/>
      </c:valAx>
      <c:valAx>
        <c:axId val="125495552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g/day</a:t>
                </a:r>
              </a:p>
            </c:rich>
          </c:tx>
          <c:layout>
            <c:manualLayout>
              <c:xMode val="edge"/>
              <c:yMode val="edge"/>
              <c:x val="1.3888888888888888E-2"/>
              <c:y val="3.45734908136483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25483264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86369444444444443"/>
          <c:y val="0.18366615631379413"/>
          <c:w val="0.10297222222222223"/>
          <c:h val="0.6608621318168562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>
          <a:latin typeface="Arial" panose="020B0604020202020204" pitchFamily="34" charset="0"/>
          <a:cs typeface="Arial" panose="020B0604020202020204" pitchFamily="34" charset="0"/>
        </a:defRPr>
      </a:pPr>
      <a:endParaRPr lang="da-DK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a-D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Alcohol</a:t>
            </a:r>
          </a:p>
        </c:rich>
      </c:tx>
      <c:layout>
        <c:manualLayout>
          <c:xMode val="edge"/>
          <c:yMode val="edge"/>
          <c:x val="0.3781666666666666"/>
          <c:y val="4.629629629629629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2988407699037615E-2"/>
          <c:y val="0.17218759113444151"/>
          <c:w val="0.69117825896762908"/>
          <c:h val="0.69236475648877227"/>
        </c:manualLayout>
      </c:layout>
      <c:scatterChart>
        <c:scatterStyle val="smoothMarker"/>
        <c:varyColors val="0"/>
        <c:ser>
          <c:idx val="0"/>
          <c:order val="0"/>
          <c:tx>
            <c:strRef>
              <c:f>BMI!$F$3</c:f>
              <c:strCache>
                <c:ptCount val="1"/>
                <c:pt idx="0">
                  <c:v>1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BMI!$G$3:$J$3</c:f>
              <c:numCache>
                <c:formatCode>General</c:formatCode>
                <c:ptCount val="4"/>
                <c:pt idx="0">
                  <c:v>10.14</c:v>
                </c:pt>
                <c:pt idx="1">
                  <c:v>13.81</c:v>
                </c:pt>
                <c:pt idx="2">
                  <c:v>11.24</c:v>
                </c:pt>
                <c:pt idx="3">
                  <c:v>10.62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BMI!$F$4</c:f>
              <c:strCache>
                <c:ptCount val="1"/>
                <c:pt idx="0">
                  <c:v>2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BMI!$G$4:$J$4</c:f>
              <c:numCache>
                <c:formatCode>General</c:formatCode>
                <c:ptCount val="4"/>
                <c:pt idx="0">
                  <c:v>9.2899999999999991</c:v>
                </c:pt>
                <c:pt idx="1">
                  <c:v>13.18</c:v>
                </c:pt>
                <c:pt idx="2">
                  <c:v>10.58</c:v>
                </c:pt>
                <c:pt idx="3">
                  <c:v>10.14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BMI!$F$5</c:f>
              <c:strCache>
                <c:ptCount val="1"/>
                <c:pt idx="0">
                  <c:v>3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BMI!$G$5:$J$5</c:f>
              <c:numCache>
                <c:formatCode>General</c:formatCode>
                <c:ptCount val="4"/>
                <c:pt idx="0">
                  <c:v>8.92</c:v>
                </c:pt>
                <c:pt idx="1">
                  <c:v>11.93</c:v>
                </c:pt>
                <c:pt idx="2">
                  <c:v>9.57</c:v>
                </c:pt>
                <c:pt idx="3">
                  <c:v>9.33</c:v>
                </c:pt>
              </c:numCache>
            </c:numRef>
          </c:yVal>
          <c:smooth val="1"/>
        </c:ser>
        <c:ser>
          <c:idx val="3"/>
          <c:order val="3"/>
          <c:tx>
            <c:strRef>
              <c:f>BMI!$F$6</c:f>
              <c:strCache>
                <c:ptCount val="1"/>
                <c:pt idx="0">
                  <c:v>4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BMI!$G$6:$J$6</c:f>
              <c:numCache>
                <c:formatCode>General</c:formatCode>
                <c:ptCount val="4"/>
                <c:pt idx="0">
                  <c:v>9.52</c:v>
                </c:pt>
                <c:pt idx="1">
                  <c:v>11.43</c:v>
                </c:pt>
                <c:pt idx="2">
                  <c:v>9.31</c:v>
                </c:pt>
                <c:pt idx="3">
                  <c:v>9.8000000000000007</c:v>
                </c:pt>
              </c:numCache>
            </c:numRef>
          </c:yVal>
          <c:smooth val="1"/>
        </c:ser>
        <c:ser>
          <c:idx val="4"/>
          <c:order val="4"/>
          <c:tx>
            <c:strRef>
              <c:f>BMI!$F$7</c:f>
              <c:strCache>
                <c:ptCount val="1"/>
                <c:pt idx="0">
                  <c:v>5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BMI!$G$7:$J$7</c:f>
              <c:numCache>
                <c:formatCode>General</c:formatCode>
                <c:ptCount val="4"/>
                <c:pt idx="0">
                  <c:v>9.2100000000000009</c:v>
                </c:pt>
                <c:pt idx="1">
                  <c:v>10.59</c:v>
                </c:pt>
                <c:pt idx="2">
                  <c:v>8.6300000000000008</c:v>
                </c:pt>
                <c:pt idx="3">
                  <c:v>9.1199999999999992</c:v>
                </c:pt>
              </c:numCache>
            </c:numRef>
          </c:yVal>
          <c:smooth val="1"/>
        </c:ser>
        <c:ser>
          <c:idx val="5"/>
          <c:order val="5"/>
          <c:tx>
            <c:strRef>
              <c:f>BMI!$F$8</c:f>
              <c:strCache>
                <c:ptCount val="1"/>
                <c:pt idx="0">
                  <c:v>6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BMI!$G$8:$J$8</c:f>
              <c:numCache>
                <c:formatCode>General</c:formatCode>
                <c:ptCount val="4"/>
                <c:pt idx="0">
                  <c:v>9</c:v>
                </c:pt>
                <c:pt idx="1">
                  <c:v>9.07</c:v>
                </c:pt>
                <c:pt idx="2">
                  <c:v>8.02</c:v>
                </c:pt>
                <c:pt idx="3">
                  <c:v>9.7200000000000006</c:v>
                </c:pt>
              </c:numCache>
            </c:numRef>
          </c:yVal>
          <c:smooth val="1"/>
        </c:ser>
        <c:ser>
          <c:idx val="6"/>
          <c:order val="6"/>
          <c:tx>
            <c:strRef>
              <c:f>BMI!$F$9</c:f>
              <c:strCache>
                <c:ptCount val="1"/>
                <c:pt idx="0">
                  <c:v>7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BMI!$G$9:$J$9</c:f>
              <c:numCache>
                <c:formatCode>General</c:formatCode>
                <c:ptCount val="4"/>
                <c:pt idx="0">
                  <c:v>10.9</c:v>
                </c:pt>
                <c:pt idx="1">
                  <c:v>12.71</c:v>
                </c:pt>
                <c:pt idx="2">
                  <c:v>10.3</c:v>
                </c:pt>
                <c:pt idx="3">
                  <c:v>10.71</c:v>
                </c:pt>
              </c:numCache>
            </c:numRef>
          </c:yVal>
          <c:smooth val="1"/>
        </c:ser>
        <c:ser>
          <c:idx val="7"/>
          <c:order val="7"/>
          <c:tx>
            <c:strRef>
              <c:f>BMI!$F$10</c:f>
              <c:strCache>
                <c:ptCount val="1"/>
                <c:pt idx="0">
                  <c:v>8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BMI!$G$10:$J$10</c:f>
              <c:numCache>
                <c:formatCode>General</c:formatCode>
                <c:ptCount val="4"/>
                <c:pt idx="0">
                  <c:v>9.98</c:v>
                </c:pt>
                <c:pt idx="1">
                  <c:v>11.02</c:v>
                </c:pt>
                <c:pt idx="2">
                  <c:v>8.61</c:v>
                </c:pt>
                <c:pt idx="3">
                  <c:v>8.8000000000000007</c:v>
                </c:pt>
              </c:numCache>
            </c:numRef>
          </c:yVal>
          <c:smooth val="1"/>
        </c:ser>
        <c:ser>
          <c:idx val="8"/>
          <c:order val="8"/>
          <c:tx>
            <c:strRef>
              <c:f>BMI!$F$11</c:f>
              <c:strCache>
                <c:ptCount val="1"/>
                <c:pt idx="0">
                  <c:v>9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BMI!$G$11:$J$11</c:f>
              <c:numCache>
                <c:formatCode>General</c:formatCode>
                <c:ptCount val="4"/>
                <c:pt idx="0">
                  <c:v>9.24</c:v>
                </c:pt>
                <c:pt idx="1">
                  <c:v>11.34</c:v>
                </c:pt>
                <c:pt idx="2">
                  <c:v>8.65</c:v>
                </c:pt>
                <c:pt idx="3">
                  <c:v>9.85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5754752"/>
        <c:axId val="125765504"/>
      </c:scatterChart>
      <c:valAx>
        <c:axId val="12575475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Year </a:t>
                </a:r>
              </a:p>
            </c:rich>
          </c:tx>
          <c:layout>
            <c:manualLayout>
              <c:xMode val="edge"/>
              <c:yMode val="edge"/>
              <c:x val="0.84646752076782483"/>
              <c:y val="0.89256926217556143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25765504"/>
        <c:crosses val="autoZero"/>
        <c:crossBetween val="midCat"/>
      </c:valAx>
      <c:valAx>
        <c:axId val="125765504"/>
        <c:scaling>
          <c:orientation val="minMax"/>
          <c:min val="6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Unit/w</a:t>
                </a:r>
              </a:p>
            </c:rich>
          </c:tx>
          <c:layout>
            <c:manualLayout>
              <c:xMode val="edge"/>
              <c:yMode val="edge"/>
              <c:x val="2.2222222222222223E-2"/>
              <c:y val="3.6413677456984511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125754752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83313888888888887"/>
          <c:y val="0.16030949256342955"/>
          <c:w val="8.9083333333333334E-2"/>
          <c:h val="0.7146905074365704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>
          <a:latin typeface="Arial" panose="020B0604020202020204" pitchFamily="34" charset="0"/>
          <a:cs typeface="Arial" panose="020B0604020202020204" pitchFamily="34" charset="0"/>
        </a:defRPr>
      </a:pPr>
      <a:endParaRPr lang="da-DK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a-D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BMI</a:t>
            </a:r>
          </a:p>
        </c:rich>
      </c:tx>
      <c:layout>
        <c:manualLayout>
          <c:xMode val="edge"/>
          <c:yMode val="edge"/>
          <c:x val="0.42614824180363781"/>
          <c:y val="4.6296296296296294E-3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7.7242803480394029E-2"/>
          <c:y val="0.10345642346468546"/>
          <c:w val="0.68896344236779616"/>
          <c:h val="0.7529666083406241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BMI!$A$3</c:f>
              <c:strCache>
                <c:ptCount val="1"/>
                <c:pt idx="0">
                  <c:v>1</c:v>
                </c:pt>
              </c:strCache>
            </c:strRef>
          </c:tx>
          <c:marker>
            <c:symbol val="none"/>
          </c:marker>
          <c:xVal>
            <c:numRef>
              <c:f>BMI!$B$2:$E$2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BMI!$B$3:$E$3</c:f>
              <c:numCache>
                <c:formatCode>General</c:formatCode>
                <c:ptCount val="4"/>
                <c:pt idx="0">
                  <c:v>25.1</c:v>
                </c:pt>
                <c:pt idx="1">
                  <c:v>25.66</c:v>
                </c:pt>
                <c:pt idx="2">
                  <c:v>25.33</c:v>
                </c:pt>
                <c:pt idx="3">
                  <c:v>24.83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BMI!$A$4</c:f>
              <c:strCache>
                <c:ptCount val="1"/>
                <c:pt idx="0">
                  <c:v>2</c:v>
                </c:pt>
              </c:strCache>
            </c:strRef>
          </c:tx>
          <c:marker>
            <c:symbol val="none"/>
          </c:marker>
          <c:xVal>
            <c:numRef>
              <c:f>BMI!$B$2:$E$2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BMI!$B$4:$E$4</c:f>
              <c:numCache>
                <c:formatCode>General</c:formatCode>
                <c:ptCount val="4"/>
                <c:pt idx="0">
                  <c:v>24.12</c:v>
                </c:pt>
                <c:pt idx="1">
                  <c:v>24.79</c:v>
                </c:pt>
                <c:pt idx="2">
                  <c:v>24.65</c:v>
                </c:pt>
                <c:pt idx="3">
                  <c:v>24.09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BMI!$A$5</c:f>
              <c:strCache>
                <c:ptCount val="1"/>
                <c:pt idx="0">
                  <c:v>3</c:v>
                </c:pt>
              </c:strCache>
            </c:strRef>
          </c:tx>
          <c:marker>
            <c:symbol val="none"/>
          </c:marker>
          <c:xVal>
            <c:numRef>
              <c:f>BMI!$B$2:$E$2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BMI!$B$5:$E$5</c:f>
              <c:numCache>
                <c:formatCode>General</c:formatCode>
                <c:ptCount val="4"/>
                <c:pt idx="0">
                  <c:v>24.62</c:v>
                </c:pt>
                <c:pt idx="1">
                  <c:v>25.32</c:v>
                </c:pt>
                <c:pt idx="2">
                  <c:v>25.36</c:v>
                </c:pt>
                <c:pt idx="3">
                  <c:v>24.9</c:v>
                </c:pt>
              </c:numCache>
            </c:numRef>
          </c:yVal>
          <c:smooth val="1"/>
        </c:ser>
        <c:ser>
          <c:idx val="3"/>
          <c:order val="3"/>
          <c:tx>
            <c:strRef>
              <c:f>BMI!$A$6</c:f>
              <c:strCache>
                <c:ptCount val="1"/>
                <c:pt idx="0">
                  <c:v>4</c:v>
                </c:pt>
              </c:strCache>
            </c:strRef>
          </c:tx>
          <c:marker>
            <c:symbol val="none"/>
          </c:marker>
          <c:xVal>
            <c:numRef>
              <c:f>BMI!$B$2:$E$2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BMI!$B$6:$E$6</c:f>
              <c:numCache>
                <c:formatCode>General</c:formatCode>
                <c:ptCount val="4"/>
                <c:pt idx="0">
                  <c:v>24.62</c:v>
                </c:pt>
                <c:pt idx="1">
                  <c:v>25.54</c:v>
                </c:pt>
                <c:pt idx="2">
                  <c:v>25.45</c:v>
                </c:pt>
                <c:pt idx="3">
                  <c:v>24.74</c:v>
                </c:pt>
              </c:numCache>
            </c:numRef>
          </c:yVal>
          <c:smooth val="1"/>
        </c:ser>
        <c:ser>
          <c:idx val="4"/>
          <c:order val="4"/>
          <c:tx>
            <c:strRef>
              <c:f>BMI!$A$7</c:f>
              <c:strCache>
                <c:ptCount val="1"/>
                <c:pt idx="0">
                  <c:v>5</c:v>
                </c:pt>
              </c:strCache>
            </c:strRef>
          </c:tx>
          <c:marker>
            <c:symbol val="none"/>
          </c:marker>
          <c:xVal>
            <c:numRef>
              <c:f>BMI!$B$2:$E$2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BMI!$B$7:$E$7</c:f>
              <c:numCache>
                <c:formatCode>General</c:formatCode>
                <c:ptCount val="4"/>
                <c:pt idx="0">
                  <c:v>24.97</c:v>
                </c:pt>
                <c:pt idx="1">
                  <c:v>25.9</c:v>
                </c:pt>
                <c:pt idx="2">
                  <c:v>25.87</c:v>
                </c:pt>
                <c:pt idx="3">
                  <c:v>25.33</c:v>
                </c:pt>
              </c:numCache>
            </c:numRef>
          </c:yVal>
          <c:smooth val="1"/>
        </c:ser>
        <c:ser>
          <c:idx val="5"/>
          <c:order val="5"/>
          <c:tx>
            <c:strRef>
              <c:f>BMI!$A$8</c:f>
              <c:strCache>
                <c:ptCount val="1"/>
                <c:pt idx="0">
                  <c:v>6</c:v>
                </c:pt>
              </c:strCache>
            </c:strRef>
          </c:tx>
          <c:marker>
            <c:symbol val="none"/>
          </c:marker>
          <c:xVal>
            <c:numRef>
              <c:f>BMI!$B$2:$E$2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BMI!$B$8:$E$8</c:f>
              <c:numCache>
                <c:formatCode>General</c:formatCode>
                <c:ptCount val="4"/>
                <c:pt idx="0">
                  <c:v>24.33</c:v>
                </c:pt>
                <c:pt idx="1">
                  <c:v>24.97</c:v>
                </c:pt>
                <c:pt idx="2">
                  <c:v>25.62</c:v>
                </c:pt>
                <c:pt idx="3">
                  <c:v>24.26</c:v>
                </c:pt>
              </c:numCache>
            </c:numRef>
          </c:yVal>
          <c:smooth val="1"/>
        </c:ser>
        <c:ser>
          <c:idx val="6"/>
          <c:order val="6"/>
          <c:tx>
            <c:strRef>
              <c:f>BMI!$A$9</c:f>
              <c:strCache>
                <c:ptCount val="1"/>
                <c:pt idx="0">
                  <c:v>7</c:v>
                </c:pt>
              </c:strCache>
            </c:strRef>
          </c:tx>
          <c:marker>
            <c:symbol val="none"/>
          </c:marker>
          <c:xVal>
            <c:numRef>
              <c:f>BMI!$B$2:$E$2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BMI!$B$9:$E$9</c:f>
              <c:numCache>
                <c:formatCode>General</c:formatCode>
                <c:ptCount val="4"/>
                <c:pt idx="0">
                  <c:v>25.31</c:v>
                </c:pt>
                <c:pt idx="1">
                  <c:v>26.05</c:v>
                </c:pt>
                <c:pt idx="2">
                  <c:v>25.79</c:v>
                </c:pt>
                <c:pt idx="3">
                  <c:v>25.44</c:v>
                </c:pt>
              </c:numCache>
            </c:numRef>
          </c:yVal>
          <c:smooth val="1"/>
        </c:ser>
        <c:ser>
          <c:idx val="7"/>
          <c:order val="7"/>
          <c:tx>
            <c:strRef>
              <c:f>BMI!$A$10</c:f>
              <c:strCache>
                <c:ptCount val="1"/>
                <c:pt idx="0">
                  <c:v>8</c:v>
                </c:pt>
              </c:strCache>
            </c:strRef>
          </c:tx>
          <c:marker>
            <c:symbol val="none"/>
          </c:marker>
          <c:xVal>
            <c:numRef>
              <c:f>BMI!$B$2:$E$2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BMI!$B$10:$E$10</c:f>
              <c:numCache>
                <c:formatCode>General</c:formatCode>
                <c:ptCount val="4"/>
                <c:pt idx="0">
                  <c:v>25.73</c:v>
                </c:pt>
                <c:pt idx="1">
                  <c:v>26.64</c:v>
                </c:pt>
                <c:pt idx="2">
                  <c:v>26.33</c:v>
                </c:pt>
                <c:pt idx="3">
                  <c:v>25.64</c:v>
                </c:pt>
              </c:numCache>
            </c:numRef>
          </c:yVal>
          <c:smooth val="1"/>
        </c:ser>
        <c:ser>
          <c:idx val="8"/>
          <c:order val="8"/>
          <c:tx>
            <c:strRef>
              <c:f>BMI!$A$11</c:f>
              <c:strCache>
                <c:ptCount val="1"/>
                <c:pt idx="0">
                  <c:v>9</c:v>
                </c:pt>
              </c:strCache>
            </c:strRef>
          </c:tx>
          <c:marker>
            <c:symbol val="none"/>
          </c:marker>
          <c:xVal>
            <c:numRef>
              <c:f>BMI!$B$2:$E$2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BMI!$B$11:$E$11</c:f>
              <c:numCache>
                <c:formatCode>General</c:formatCode>
                <c:ptCount val="4"/>
                <c:pt idx="0">
                  <c:v>25.8</c:v>
                </c:pt>
                <c:pt idx="1">
                  <c:v>26.5</c:v>
                </c:pt>
                <c:pt idx="2">
                  <c:v>26.17</c:v>
                </c:pt>
                <c:pt idx="3">
                  <c:v>25.32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7531520"/>
        <c:axId val="217533440"/>
      </c:scatterChart>
      <c:valAx>
        <c:axId val="21753152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Year </a:t>
                </a:r>
              </a:p>
            </c:rich>
          </c:tx>
          <c:layout>
            <c:manualLayout>
              <c:xMode val="edge"/>
              <c:yMode val="edge"/>
              <c:x val="0.84956770109618662"/>
              <c:y val="0.88793963254593178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217533440"/>
        <c:crosses val="autoZero"/>
        <c:crossBetween val="midCat"/>
      </c:valAx>
      <c:valAx>
        <c:axId val="217533440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Kg/m2</a:t>
                </a:r>
              </a:p>
            </c:rich>
          </c:tx>
          <c:layout>
            <c:manualLayout>
              <c:xMode val="edge"/>
              <c:yMode val="edge"/>
              <c:x val="1.0246235118861354E-3"/>
              <c:y val="3.7981189851268591E-3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217531520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83288288288288292"/>
          <c:y val="0.12790208515602214"/>
          <c:w val="0.10087440381558029"/>
          <c:h val="0.67012139107611546"/>
        </c:manualLayout>
      </c:layout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400">
          <a:latin typeface="Arial" panose="020B0604020202020204" pitchFamily="34" charset="0"/>
          <a:cs typeface="Arial" panose="020B0604020202020204" pitchFamily="34" charset="0"/>
        </a:defRPr>
      </a:pPr>
      <a:endParaRPr lang="da-DK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a-D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Physical activity</a:t>
            </a:r>
          </a:p>
        </c:rich>
      </c:tx>
      <c:layout>
        <c:manualLayout>
          <c:xMode val="edge"/>
          <c:yMode val="edge"/>
          <c:x val="0.32752077865266843"/>
          <c:y val="9.722222222222222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85579615048119E-2"/>
          <c:y val="0.24626166520851561"/>
          <c:w val="0.73560870516185473"/>
          <c:h val="0.61366105278506855"/>
        </c:manualLayout>
      </c:layout>
      <c:scatterChart>
        <c:scatterStyle val="smoothMarker"/>
        <c:varyColors val="0"/>
        <c:ser>
          <c:idx val="0"/>
          <c:order val="0"/>
          <c:tx>
            <c:strRef>
              <c:f>BMI!$K$3</c:f>
              <c:strCache>
                <c:ptCount val="1"/>
                <c:pt idx="0">
                  <c:v>1</c:v>
                </c:pt>
              </c:strCache>
            </c:strRef>
          </c:tx>
          <c:marker>
            <c:symbol val="none"/>
          </c:marker>
          <c:xVal>
            <c:numRef>
              <c:f>BMI!$L$2:$O$2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BMI!$L$3:$O$3</c:f>
              <c:numCache>
                <c:formatCode>General</c:formatCode>
                <c:ptCount val="4"/>
                <c:pt idx="0">
                  <c:v>2.95</c:v>
                </c:pt>
                <c:pt idx="1">
                  <c:v>2.71</c:v>
                </c:pt>
                <c:pt idx="2">
                  <c:v>2.67</c:v>
                </c:pt>
                <c:pt idx="3">
                  <c:v>2.81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BMI!$K$4</c:f>
              <c:strCache>
                <c:ptCount val="1"/>
                <c:pt idx="0">
                  <c:v>2</c:v>
                </c:pt>
              </c:strCache>
            </c:strRef>
          </c:tx>
          <c:marker>
            <c:symbol val="none"/>
          </c:marker>
          <c:xVal>
            <c:numRef>
              <c:f>BMI!$L$2:$O$2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BMI!$L$4:$O$4</c:f>
              <c:numCache>
                <c:formatCode>General</c:formatCode>
                <c:ptCount val="4"/>
                <c:pt idx="0">
                  <c:v>2.82</c:v>
                </c:pt>
                <c:pt idx="1">
                  <c:v>2.62</c:v>
                </c:pt>
                <c:pt idx="2">
                  <c:v>2.63</c:v>
                </c:pt>
                <c:pt idx="3">
                  <c:v>2.75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BMI!$K$5</c:f>
              <c:strCache>
                <c:ptCount val="1"/>
                <c:pt idx="0">
                  <c:v>3</c:v>
                </c:pt>
              </c:strCache>
            </c:strRef>
          </c:tx>
          <c:marker>
            <c:symbol val="none"/>
          </c:marker>
          <c:xVal>
            <c:numRef>
              <c:f>BMI!$L$2:$O$2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BMI!$L$5:$O$5</c:f>
              <c:numCache>
                <c:formatCode>General</c:formatCode>
                <c:ptCount val="4"/>
                <c:pt idx="0">
                  <c:v>2.8</c:v>
                </c:pt>
                <c:pt idx="1">
                  <c:v>2.62</c:v>
                </c:pt>
                <c:pt idx="2">
                  <c:v>2.64</c:v>
                </c:pt>
                <c:pt idx="3">
                  <c:v>2.77</c:v>
                </c:pt>
              </c:numCache>
            </c:numRef>
          </c:yVal>
          <c:smooth val="1"/>
        </c:ser>
        <c:ser>
          <c:idx val="3"/>
          <c:order val="3"/>
          <c:tx>
            <c:strRef>
              <c:f>BMI!$K$6</c:f>
              <c:strCache>
                <c:ptCount val="1"/>
                <c:pt idx="0">
                  <c:v>4</c:v>
                </c:pt>
              </c:strCache>
            </c:strRef>
          </c:tx>
          <c:marker>
            <c:symbol val="none"/>
          </c:marker>
          <c:xVal>
            <c:numRef>
              <c:f>BMI!$L$2:$O$2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BMI!$L$6:$O$6</c:f>
              <c:numCache>
                <c:formatCode>General</c:formatCode>
                <c:ptCount val="4"/>
                <c:pt idx="0">
                  <c:v>2.9</c:v>
                </c:pt>
                <c:pt idx="1">
                  <c:v>2.64</c:v>
                </c:pt>
                <c:pt idx="2">
                  <c:v>2.69</c:v>
                </c:pt>
                <c:pt idx="3">
                  <c:v>2.83</c:v>
                </c:pt>
              </c:numCache>
            </c:numRef>
          </c:yVal>
          <c:smooth val="1"/>
        </c:ser>
        <c:ser>
          <c:idx val="4"/>
          <c:order val="4"/>
          <c:tx>
            <c:strRef>
              <c:f>BMI!$K$7</c:f>
              <c:strCache>
                <c:ptCount val="1"/>
                <c:pt idx="0">
                  <c:v>5</c:v>
                </c:pt>
              </c:strCache>
            </c:strRef>
          </c:tx>
          <c:marker>
            <c:symbol val="none"/>
          </c:marker>
          <c:xVal>
            <c:numRef>
              <c:f>BMI!$L$2:$O$2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BMI!$L$7:$O$7</c:f>
              <c:numCache>
                <c:formatCode>General</c:formatCode>
                <c:ptCount val="4"/>
                <c:pt idx="0">
                  <c:v>2.87</c:v>
                </c:pt>
                <c:pt idx="1">
                  <c:v>2.64</c:v>
                </c:pt>
                <c:pt idx="2">
                  <c:v>2.63</c:v>
                </c:pt>
                <c:pt idx="3">
                  <c:v>2.76</c:v>
                </c:pt>
              </c:numCache>
            </c:numRef>
          </c:yVal>
          <c:smooth val="1"/>
        </c:ser>
        <c:ser>
          <c:idx val="5"/>
          <c:order val="5"/>
          <c:tx>
            <c:strRef>
              <c:f>BMI!$K$8</c:f>
              <c:strCache>
                <c:ptCount val="1"/>
                <c:pt idx="0">
                  <c:v>6</c:v>
                </c:pt>
              </c:strCache>
            </c:strRef>
          </c:tx>
          <c:marker>
            <c:symbol val="none"/>
          </c:marker>
          <c:xVal>
            <c:numRef>
              <c:f>BMI!$L$2:$O$2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BMI!$L$8:$O$8</c:f>
              <c:numCache>
                <c:formatCode>General</c:formatCode>
                <c:ptCount val="4"/>
                <c:pt idx="0">
                  <c:v>2.88</c:v>
                </c:pt>
                <c:pt idx="1">
                  <c:v>2.81</c:v>
                </c:pt>
                <c:pt idx="2">
                  <c:v>2.63</c:v>
                </c:pt>
                <c:pt idx="3">
                  <c:v>3.02</c:v>
                </c:pt>
              </c:numCache>
            </c:numRef>
          </c:yVal>
          <c:smooth val="1"/>
        </c:ser>
        <c:ser>
          <c:idx val="6"/>
          <c:order val="6"/>
          <c:tx>
            <c:strRef>
              <c:f>BMI!$K$9</c:f>
              <c:strCache>
                <c:ptCount val="1"/>
                <c:pt idx="0">
                  <c:v>7</c:v>
                </c:pt>
              </c:strCache>
            </c:strRef>
          </c:tx>
          <c:marker>
            <c:symbol val="none"/>
          </c:marker>
          <c:xVal>
            <c:numRef>
              <c:f>BMI!$L$2:$O$2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BMI!$L$9:$O$9</c:f>
              <c:numCache>
                <c:formatCode>General</c:formatCode>
                <c:ptCount val="4"/>
                <c:pt idx="0">
                  <c:v>2.82</c:v>
                </c:pt>
                <c:pt idx="1">
                  <c:v>2.59</c:v>
                </c:pt>
                <c:pt idx="2">
                  <c:v>2.66</c:v>
                </c:pt>
                <c:pt idx="3">
                  <c:v>2.86</c:v>
                </c:pt>
              </c:numCache>
            </c:numRef>
          </c:yVal>
          <c:smooth val="1"/>
        </c:ser>
        <c:ser>
          <c:idx val="7"/>
          <c:order val="7"/>
          <c:tx>
            <c:strRef>
              <c:f>BMI!$K$10</c:f>
              <c:strCache>
                <c:ptCount val="1"/>
                <c:pt idx="0">
                  <c:v>8</c:v>
                </c:pt>
              </c:strCache>
            </c:strRef>
          </c:tx>
          <c:marker>
            <c:symbol val="none"/>
          </c:marker>
          <c:xVal>
            <c:numRef>
              <c:f>BMI!$L$2:$O$2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BMI!$L$10:$O$10</c:f>
              <c:numCache>
                <c:formatCode>General</c:formatCode>
                <c:ptCount val="4"/>
                <c:pt idx="0">
                  <c:v>2.95</c:v>
                </c:pt>
                <c:pt idx="1">
                  <c:v>2.7</c:v>
                </c:pt>
                <c:pt idx="2">
                  <c:v>2.76</c:v>
                </c:pt>
                <c:pt idx="3">
                  <c:v>2.98</c:v>
                </c:pt>
              </c:numCache>
            </c:numRef>
          </c:yVal>
          <c:smooth val="1"/>
        </c:ser>
        <c:ser>
          <c:idx val="8"/>
          <c:order val="8"/>
          <c:tx>
            <c:strRef>
              <c:f>BMI!$K$11</c:f>
              <c:strCache>
                <c:ptCount val="1"/>
                <c:pt idx="0">
                  <c:v>9</c:v>
                </c:pt>
              </c:strCache>
            </c:strRef>
          </c:tx>
          <c:marker>
            <c:symbol val="none"/>
          </c:marker>
          <c:xVal>
            <c:numRef>
              <c:f>BMI!$L$2:$O$2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BMI!$L$11:$O$11</c:f>
              <c:numCache>
                <c:formatCode>General</c:formatCode>
                <c:ptCount val="4"/>
                <c:pt idx="0">
                  <c:v>2.91</c:v>
                </c:pt>
                <c:pt idx="1">
                  <c:v>2.62</c:v>
                </c:pt>
                <c:pt idx="2">
                  <c:v>2.7</c:v>
                </c:pt>
                <c:pt idx="3">
                  <c:v>2.85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9379968"/>
        <c:axId val="219790720"/>
      </c:scatterChart>
      <c:valAx>
        <c:axId val="21937996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Year</a:t>
                </a:r>
              </a:p>
            </c:rich>
          </c:tx>
          <c:layout>
            <c:manualLayout>
              <c:xMode val="edge"/>
              <c:yMode val="edge"/>
              <c:x val="0.89036220472440941"/>
              <c:y val="0.87868037328667248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219790720"/>
        <c:crosses val="autoZero"/>
        <c:crossBetween val="midCat"/>
      </c:valAx>
      <c:valAx>
        <c:axId val="219790720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da-DK"/>
                  <a:t>Frequency</a:t>
                </a:r>
              </a:p>
            </c:rich>
          </c:tx>
          <c:layout>
            <c:manualLayout>
              <c:xMode val="edge"/>
              <c:yMode val="edge"/>
              <c:x val="1.9444470161751576E-2"/>
              <c:y val="0.1467539917638066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219379968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8748055555555555"/>
          <c:y val="0.23922171186934965"/>
          <c:w val="9.6000000000000002E-2"/>
          <c:h val="0.6290558471857684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>
          <a:latin typeface="Arial" panose="020B0604020202020204" pitchFamily="34" charset="0"/>
          <a:cs typeface="Arial" panose="020B0604020202020204" pitchFamily="34" charset="0"/>
        </a:defRPr>
      </a:pPr>
      <a:endParaRPr lang="da-DK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a-D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en-US" sz="1400"/>
              <a:t>Alcohol</a:t>
            </a:r>
          </a:p>
        </c:rich>
      </c:tx>
      <c:layout>
        <c:manualLayout>
          <c:xMode val="edge"/>
          <c:yMode val="edge"/>
          <c:x val="0.3781666666666666"/>
          <c:y val="4.629629629629629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2988407699037615E-2"/>
          <c:y val="0.17218759113444151"/>
          <c:w val="0.69117825896762908"/>
          <c:h val="0.69236475648877227"/>
        </c:manualLayout>
      </c:layout>
      <c:scatterChart>
        <c:scatterStyle val="smoothMarker"/>
        <c:varyColors val="0"/>
        <c:ser>
          <c:idx val="0"/>
          <c:order val="0"/>
          <c:tx>
            <c:strRef>
              <c:f>BMI!$F$3</c:f>
              <c:strCache>
                <c:ptCount val="1"/>
                <c:pt idx="0">
                  <c:v>1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BMI!$G$3:$J$3</c:f>
              <c:numCache>
                <c:formatCode>General</c:formatCode>
                <c:ptCount val="4"/>
                <c:pt idx="0">
                  <c:v>10.14</c:v>
                </c:pt>
                <c:pt idx="1">
                  <c:v>13.81</c:v>
                </c:pt>
                <c:pt idx="2">
                  <c:v>11.24</c:v>
                </c:pt>
                <c:pt idx="3">
                  <c:v>10.62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BMI!$F$4</c:f>
              <c:strCache>
                <c:ptCount val="1"/>
                <c:pt idx="0">
                  <c:v>2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BMI!$G$4:$J$4</c:f>
              <c:numCache>
                <c:formatCode>General</c:formatCode>
                <c:ptCount val="4"/>
                <c:pt idx="0">
                  <c:v>9.2899999999999991</c:v>
                </c:pt>
                <c:pt idx="1">
                  <c:v>13.18</c:v>
                </c:pt>
                <c:pt idx="2">
                  <c:v>10.58</c:v>
                </c:pt>
                <c:pt idx="3">
                  <c:v>10.14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BMI!$F$5</c:f>
              <c:strCache>
                <c:ptCount val="1"/>
                <c:pt idx="0">
                  <c:v>3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BMI!$G$5:$J$5</c:f>
              <c:numCache>
                <c:formatCode>General</c:formatCode>
                <c:ptCount val="4"/>
                <c:pt idx="0">
                  <c:v>8.92</c:v>
                </c:pt>
                <c:pt idx="1">
                  <c:v>11.93</c:v>
                </c:pt>
                <c:pt idx="2">
                  <c:v>9.57</c:v>
                </c:pt>
                <c:pt idx="3">
                  <c:v>9.33</c:v>
                </c:pt>
              </c:numCache>
            </c:numRef>
          </c:yVal>
          <c:smooth val="1"/>
        </c:ser>
        <c:ser>
          <c:idx val="3"/>
          <c:order val="3"/>
          <c:tx>
            <c:strRef>
              <c:f>BMI!$F$6</c:f>
              <c:strCache>
                <c:ptCount val="1"/>
                <c:pt idx="0">
                  <c:v>4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BMI!$G$6:$J$6</c:f>
              <c:numCache>
                <c:formatCode>General</c:formatCode>
                <c:ptCount val="4"/>
                <c:pt idx="0">
                  <c:v>9.52</c:v>
                </c:pt>
                <c:pt idx="1">
                  <c:v>11.43</c:v>
                </c:pt>
                <c:pt idx="2">
                  <c:v>9.31</c:v>
                </c:pt>
                <c:pt idx="3">
                  <c:v>9.8000000000000007</c:v>
                </c:pt>
              </c:numCache>
            </c:numRef>
          </c:yVal>
          <c:smooth val="1"/>
        </c:ser>
        <c:ser>
          <c:idx val="4"/>
          <c:order val="4"/>
          <c:tx>
            <c:strRef>
              <c:f>BMI!$F$7</c:f>
              <c:strCache>
                <c:ptCount val="1"/>
                <c:pt idx="0">
                  <c:v>5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BMI!$G$7:$J$7</c:f>
              <c:numCache>
                <c:formatCode>General</c:formatCode>
                <c:ptCount val="4"/>
                <c:pt idx="0">
                  <c:v>9.2100000000000009</c:v>
                </c:pt>
                <c:pt idx="1">
                  <c:v>10.59</c:v>
                </c:pt>
                <c:pt idx="2">
                  <c:v>8.6300000000000008</c:v>
                </c:pt>
                <c:pt idx="3">
                  <c:v>9.1199999999999992</c:v>
                </c:pt>
              </c:numCache>
            </c:numRef>
          </c:yVal>
          <c:smooth val="1"/>
        </c:ser>
        <c:ser>
          <c:idx val="5"/>
          <c:order val="5"/>
          <c:tx>
            <c:strRef>
              <c:f>BMI!$F$8</c:f>
              <c:strCache>
                <c:ptCount val="1"/>
                <c:pt idx="0">
                  <c:v>6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BMI!$G$8:$J$8</c:f>
              <c:numCache>
                <c:formatCode>General</c:formatCode>
                <c:ptCount val="4"/>
                <c:pt idx="0">
                  <c:v>9</c:v>
                </c:pt>
                <c:pt idx="1">
                  <c:v>9.07</c:v>
                </c:pt>
                <c:pt idx="2">
                  <c:v>8.02</c:v>
                </c:pt>
                <c:pt idx="3">
                  <c:v>9.7200000000000006</c:v>
                </c:pt>
              </c:numCache>
            </c:numRef>
          </c:yVal>
          <c:smooth val="1"/>
        </c:ser>
        <c:ser>
          <c:idx val="6"/>
          <c:order val="6"/>
          <c:tx>
            <c:strRef>
              <c:f>BMI!$F$9</c:f>
              <c:strCache>
                <c:ptCount val="1"/>
                <c:pt idx="0">
                  <c:v>7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BMI!$G$9:$J$9</c:f>
              <c:numCache>
                <c:formatCode>General</c:formatCode>
                <c:ptCount val="4"/>
                <c:pt idx="0">
                  <c:v>10.9</c:v>
                </c:pt>
                <c:pt idx="1">
                  <c:v>12.71</c:v>
                </c:pt>
                <c:pt idx="2">
                  <c:v>10.3</c:v>
                </c:pt>
                <c:pt idx="3">
                  <c:v>10.71</c:v>
                </c:pt>
              </c:numCache>
            </c:numRef>
          </c:yVal>
          <c:smooth val="1"/>
        </c:ser>
        <c:ser>
          <c:idx val="7"/>
          <c:order val="7"/>
          <c:tx>
            <c:strRef>
              <c:f>BMI!$F$10</c:f>
              <c:strCache>
                <c:ptCount val="1"/>
                <c:pt idx="0">
                  <c:v>8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BMI!$G$10:$J$10</c:f>
              <c:numCache>
                <c:formatCode>General</c:formatCode>
                <c:ptCount val="4"/>
                <c:pt idx="0">
                  <c:v>9.98</c:v>
                </c:pt>
                <c:pt idx="1">
                  <c:v>11.02</c:v>
                </c:pt>
                <c:pt idx="2">
                  <c:v>8.61</c:v>
                </c:pt>
                <c:pt idx="3">
                  <c:v>8.8000000000000007</c:v>
                </c:pt>
              </c:numCache>
            </c:numRef>
          </c:yVal>
          <c:smooth val="1"/>
        </c:ser>
        <c:ser>
          <c:idx val="8"/>
          <c:order val="8"/>
          <c:tx>
            <c:strRef>
              <c:f>BMI!$F$11</c:f>
              <c:strCache>
                <c:ptCount val="1"/>
                <c:pt idx="0">
                  <c:v>9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BMI!$G$11:$J$11</c:f>
              <c:numCache>
                <c:formatCode>General</c:formatCode>
                <c:ptCount val="4"/>
                <c:pt idx="0">
                  <c:v>9.24</c:v>
                </c:pt>
                <c:pt idx="1">
                  <c:v>11.34</c:v>
                </c:pt>
                <c:pt idx="2">
                  <c:v>8.65</c:v>
                </c:pt>
                <c:pt idx="3">
                  <c:v>9.85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11574528"/>
        <c:axId val="311576448"/>
      </c:scatterChart>
      <c:valAx>
        <c:axId val="31157452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Year </a:t>
                </a:r>
              </a:p>
            </c:rich>
          </c:tx>
          <c:layout>
            <c:manualLayout>
              <c:xMode val="edge"/>
              <c:yMode val="edge"/>
              <c:x val="0.84646752076782483"/>
              <c:y val="0.89256926217556143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311576448"/>
        <c:crosses val="autoZero"/>
        <c:crossBetween val="midCat"/>
      </c:valAx>
      <c:valAx>
        <c:axId val="311576448"/>
        <c:scaling>
          <c:orientation val="minMax"/>
          <c:min val="6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Unit/w</a:t>
                </a:r>
              </a:p>
            </c:rich>
          </c:tx>
          <c:layout>
            <c:manualLayout>
              <c:xMode val="edge"/>
              <c:yMode val="edge"/>
              <c:x val="2.2222222222222223E-2"/>
              <c:y val="3.6413677456984511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311574528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83313888888888887"/>
          <c:y val="0.16030949256342955"/>
          <c:w val="8.9083333333333334E-2"/>
          <c:h val="0.71469050743657048"/>
        </c:manualLayout>
      </c:layout>
      <c:overlay val="0"/>
      <c:txPr>
        <a:bodyPr/>
        <a:lstStyle/>
        <a:p>
          <a:pPr>
            <a:defRPr sz="900"/>
          </a:pPr>
          <a:endParaRPr lang="da-DK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a-D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en-US" sz="1400"/>
              <a:t>Alcohol</a:t>
            </a:r>
          </a:p>
        </c:rich>
      </c:tx>
      <c:layout>
        <c:manualLayout>
          <c:xMode val="edge"/>
          <c:yMode val="edge"/>
          <c:x val="0.3781666666666666"/>
          <c:y val="4.629629629629629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2988407699037615E-2"/>
          <c:y val="0.17218759113444151"/>
          <c:w val="0.69117825896762908"/>
          <c:h val="0.69236475648877227"/>
        </c:manualLayout>
      </c:layout>
      <c:scatterChart>
        <c:scatterStyle val="smoothMarker"/>
        <c:varyColors val="0"/>
        <c:ser>
          <c:idx val="0"/>
          <c:order val="0"/>
          <c:tx>
            <c:strRef>
              <c:f>BMI!$F$3</c:f>
              <c:strCache>
                <c:ptCount val="1"/>
                <c:pt idx="0">
                  <c:v>1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BMI!$G$33:$J$33</c:f>
              <c:numCache>
                <c:formatCode>General</c:formatCode>
                <c:ptCount val="4"/>
                <c:pt idx="0">
                  <c:v>13.32</c:v>
                </c:pt>
                <c:pt idx="1">
                  <c:v>16.25</c:v>
                </c:pt>
                <c:pt idx="2">
                  <c:v>14.24</c:v>
                </c:pt>
                <c:pt idx="3">
                  <c:v>11.81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BMI!$F$4</c:f>
              <c:strCache>
                <c:ptCount val="1"/>
                <c:pt idx="0">
                  <c:v>2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BMI!$G$34:$J$34</c:f>
              <c:numCache>
                <c:formatCode>General</c:formatCode>
                <c:ptCount val="4"/>
                <c:pt idx="0">
                  <c:v>11</c:v>
                </c:pt>
                <c:pt idx="1">
                  <c:v>14.04</c:v>
                </c:pt>
                <c:pt idx="2">
                  <c:v>11.7</c:v>
                </c:pt>
                <c:pt idx="3">
                  <c:v>10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BMI!$F$5</c:f>
              <c:strCache>
                <c:ptCount val="1"/>
                <c:pt idx="0">
                  <c:v>3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BMI!$G$35:$J$35</c:f>
              <c:numCache>
                <c:formatCode>General</c:formatCode>
                <c:ptCount val="4"/>
                <c:pt idx="0">
                  <c:v>8.67</c:v>
                </c:pt>
                <c:pt idx="1">
                  <c:v>11.64</c:v>
                </c:pt>
                <c:pt idx="2">
                  <c:v>9.44</c:v>
                </c:pt>
                <c:pt idx="3">
                  <c:v>8.75</c:v>
                </c:pt>
              </c:numCache>
            </c:numRef>
          </c:yVal>
          <c:smooth val="1"/>
        </c:ser>
        <c:ser>
          <c:idx val="3"/>
          <c:order val="3"/>
          <c:tx>
            <c:strRef>
              <c:f>BMI!$F$6</c:f>
              <c:strCache>
                <c:ptCount val="1"/>
                <c:pt idx="0">
                  <c:v>4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BMI!$G$36:$J$36</c:f>
              <c:numCache>
                <c:formatCode>General</c:formatCode>
                <c:ptCount val="4"/>
                <c:pt idx="0">
                  <c:v>7.03</c:v>
                </c:pt>
                <c:pt idx="1">
                  <c:v>9.25</c:v>
                </c:pt>
                <c:pt idx="2">
                  <c:v>7.87</c:v>
                </c:pt>
                <c:pt idx="3">
                  <c:v>8.27</c:v>
                </c:pt>
              </c:numCache>
            </c:numRef>
          </c:yVal>
          <c:smooth val="1"/>
        </c:ser>
        <c:ser>
          <c:idx val="4"/>
          <c:order val="4"/>
          <c:tx>
            <c:strRef>
              <c:f>BMI!$F$7</c:f>
              <c:strCache>
                <c:ptCount val="1"/>
                <c:pt idx="0">
                  <c:v>5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BMI!$G$37:$J$37</c:f>
              <c:numCache>
                <c:formatCode>General</c:formatCode>
                <c:ptCount val="4"/>
                <c:pt idx="0">
                  <c:v>8.14</c:v>
                </c:pt>
                <c:pt idx="1">
                  <c:v>8.57</c:v>
                </c:pt>
                <c:pt idx="2">
                  <c:v>6.53</c:v>
                </c:pt>
                <c:pt idx="3">
                  <c:v>7.56</c:v>
                </c:pt>
              </c:numCache>
            </c:numRef>
          </c:yVal>
          <c:smooth val="1"/>
        </c:ser>
        <c:ser>
          <c:idx val="5"/>
          <c:order val="5"/>
          <c:tx>
            <c:strRef>
              <c:f>BMI!$F$8</c:f>
              <c:strCache>
                <c:ptCount val="1"/>
                <c:pt idx="0">
                  <c:v>6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BMI!$G$38:$J$38</c:f>
              <c:numCache>
                <c:formatCode>General</c:formatCode>
                <c:ptCount val="4"/>
                <c:pt idx="0">
                  <c:v>13.59</c:v>
                </c:pt>
                <c:pt idx="1">
                  <c:v>14.51</c:v>
                </c:pt>
                <c:pt idx="2">
                  <c:v>10.28</c:v>
                </c:pt>
                <c:pt idx="3">
                  <c:v>11.05</c:v>
                </c:pt>
              </c:numCache>
            </c:numRef>
          </c:yVal>
          <c:smooth val="1"/>
        </c:ser>
        <c:ser>
          <c:idx val="6"/>
          <c:order val="6"/>
          <c:tx>
            <c:strRef>
              <c:f>BMI!$F$9</c:f>
              <c:strCache>
                <c:ptCount val="1"/>
                <c:pt idx="0">
                  <c:v>7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BMI!$G$39:$J$39</c:f>
              <c:numCache>
                <c:formatCode>General</c:formatCode>
                <c:ptCount val="4"/>
                <c:pt idx="0">
                  <c:v>14.49</c:v>
                </c:pt>
                <c:pt idx="1">
                  <c:v>16.11</c:v>
                </c:pt>
                <c:pt idx="2">
                  <c:v>12.61</c:v>
                </c:pt>
                <c:pt idx="3">
                  <c:v>13.28</c:v>
                </c:pt>
              </c:numCache>
            </c:numRef>
          </c:yVal>
          <c:smooth val="1"/>
        </c:ser>
        <c:ser>
          <c:idx val="7"/>
          <c:order val="7"/>
          <c:tx>
            <c:strRef>
              <c:f>BMI!$F$10</c:f>
              <c:strCache>
                <c:ptCount val="1"/>
                <c:pt idx="0">
                  <c:v>8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BMI!$G$40:$J$40</c:f>
              <c:numCache>
                <c:formatCode>General</c:formatCode>
                <c:ptCount val="4"/>
                <c:pt idx="0">
                  <c:v>11.66</c:v>
                </c:pt>
                <c:pt idx="1">
                  <c:v>12.97</c:v>
                </c:pt>
                <c:pt idx="2">
                  <c:v>9.1300000000000008</c:v>
                </c:pt>
                <c:pt idx="3">
                  <c:v>10.58</c:v>
                </c:pt>
              </c:numCache>
            </c:numRef>
          </c:yVal>
          <c:smooth val="1"/>
        </c:ser>
        <c:ser>
          <c:idx val="8"/>
          <c:order val="8"/>
          <c:tx>
            <c:strRef>
              <c:f>BMI!$F$11</c:f>
              <c:strCache>
                <c:ptCount val="1"/>
                <c:pt idx="0">
                  <c:v>9</c:v>
                </c:pt>
              </c:strCache>
            </c:strRef>
          </c:tx>
          <c:marker>
            <c:symbol val="none"/>
          </c:marker>
          <c:xVal>
            <c:numRef>
              <c:f>BMI!$G$2:$J$2</c:f>
              <c:numCache>
                <c:formatCode>General</c:formatCode>
                <c:ptCount val="4"/>
                <c:pt idx="0">
                  <c:v>1984</c:v>
                </c:pt>
                <c:pt idx="1">
                  <c:v>1993</c:v>
                </c:pt>
                <c:pt idx="2">
                  <c:v>1998</c:v>
                </c:pt>
                <c:pt idx="3">
                  <c:v>2003</c:v>
                </c:pt>
              </c:numCache>
            </c:numRef>
          </c:xVal>
          <c:yVal>
            <c:numRef>
              <c:f>BMI!$G$41:$J$41</c:f>
              <c:numCache>
                <c:formatCode>General</c:formatCode>
                <c:ptCount val="4"/>
                <c:pt idx="0">
                  <c:v>8.9</c:v>
                </c:pt>
                <c:pt idx="1">
                  <c:v>11.61</c:v>
                </c:pt>
                <c:pt idx="2">
                  <c:v>8.2200000000000006</c:v>
                </c:pt>
                <c:pt idx="3">
                  <c:v>10.59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55488768"/>
        <c:axId val="255490688"/>
      </c:scatterChart>
      <c:valAx>
        <c:axId val="25548876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Year </a:t>
                </a:r>
              </a:p>
            </c:rich>
          </c:tx>
          <c:layout>
            <c:manualLayout>
              <c:xMode val="edge"/>
              <c:yMode val="edge"/>
              <c:x val="0.84646752076782483"/>
              <c:y val="0.89256926217556143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255490688"/>
        <c:crosses val="autoZero"/>
        <c:crossBetween val="midCat"/>
      </c:valAx>
      <c:valAx>
        <c:axId val="255490688"/>
        <c:scaling>
          <c:orientation val="minMax"/>
          <c:min val="6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en-US"/>
                  <a:t>Unit/w</a:t>
                </a:r>
              </a:p>
            </c:rich>
          </c:tx>
          <c:layout>
            <c:manualLayout>
              <c:xMode val="edge"/>
              <c:yMode val="edge"/>
              <c:x val="2.2222222222222223E-2"/>
              <c:y val="3.6413677456984511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255488768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83313888888888887"/>
          <c:y val="0.16030949256342955"/>
          <c:w val="8.9083333333333334E-2"/>
          <c:h val="0.71469050743657048"/>
        </c:manualLayout>
      </c:layout>
      <c:overlay val="0"/>
      <c:txPr>
        <a:bodyPr/>
        <a:lstStyle/>
        <a:p>
          <a:pPr>
            <a:defRPr sz="900"/>
          </a:pPr>
          <a:endParaRPr lang="da-DK"/>
        </a:p>
      </c:txPr>
    </c:legend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0.81481</cdr:x>
      <cdr:y>0.17938</cdr:y>
    </cdr:from>
    <cdr:to>
      <cdr:x>1</cdr:x>
      <cdr:y>0.22866</cdr:y>
    </cdr:to>
    <cdr:sp macro="" textlink="">
      <cdr:nvSpPr>
        <cdr:cNvPr id="2" name="Tekstboks 4"/>
        <cdr:cNvSpPr txBox="1"/>
      </cdr:nvSpPr>
      <cdr:spPr>
        <a:xfrm xmlns:a="http://schemas.openxmlformats.org/drawingml/2006/main">
          <a:off x="6336704" y="1008112"/>
          <a:ext cx="1440160" cy="276999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da-DK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da-DK" sz="1200" dirty="0" smtClean="0">
              <a:latin typeface="Arial" panose="020B0604020202020204" pitchFamily="34" charset="0"/>
              <a:cs typeface="Arial" panose="020B0604020202020204" pitchFamily="34" charset="0"/>
            </a:rPr>
            <a:t>Job-</a:t>
          </a:r>
          <a:r>
            <a:rPr lang="da-DK" sz="1200" dirty="0" err="1" smtClean="0">
              <a:latin typeface="Arial" panose="020B0604020202020204" pitchFamily="34" charset="0"/>
              <a:cs typeface="Arial" panose="020B0604020202020204" pitchFamily="34" charset="0"/>
            </a:rPr>
            <a:t>group</a:t>
          </a:r>
          <a:r>
            <a:rPr lang="da-DK" sz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da-DK" sz="1200" dirty="0" err="1" smtClean="0">
              <a:latin typeface="Arial" panose="020B0604020202020204" pitchFamily="34" charset="0"/>
              <a:cs typeface="Arial" panose="020B0604020202020204" pitchFamily="34" charset="0"/>
            </a:rPr>
            <a:t>level</a:t>
          </a:r>
          <a:r>
            <a:rPr lang="da-DK" sz="1200" dirty="0" smtClean="0">
              <a:latin typeface="Arial" panose="020B0604020202020204" pitchFamily="34" charset="0"/>
              <a:cs typeface="Arial" panose="020B0604020202020204" pitchFamily="34" charset="0"/>
            </a:rPr>
            <a:t> 1</a:t>
          </a:r>
          <a:endParaRPr lang="da-DK" sz="1200" dirty="0">
            <a:latin typeface="Arial" panose="020B0604020202020204" pitchFamily="34" charset="0"/>
            <a:cs typeface="Arial" panose="020B0604020202020204" pitchFamily="34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C2594-1839-47BA-867C-8CBE3A1CA609}" type="datetimeFigureOut">
              <a:rPr lang="da-DK" smtClean="0"/>
              <a:t>02-11-2016</a:t>
            </a:fld>
            <a:endParaRPr lang="da-DK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ACE23D-E7ED-47B9-96BC-049FCFD7D943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203085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0" dirty="0" smtClean="0"/>
              <a:t>First</a:t>
            </a:r>
            <a:r>
              <a:rPr lang="en-US" baseline="0" noProof="0" dirty="0" smtClean="0"/>
              <a:t> I will introduce my self. My name is Sesilje Petersen, and I am postdoc at the Department of Occupational and Environmental medicine at Bispebjerg hospital in Copenhagen. I have been working on this DOC*X database since august last year. </a:t>
            </a:r>
          </a:p>
          <a:p>
            <a:endParaRPr lang="en-US" baseline="0" noProof="0" dirty="0" smtClean="0"/>
          </a:p>
          <a:p>
            <a:r>
              <a:rPr lang="en-US" baseline="0" noProof="0" dirty="0" smtClean="0"/>
              <a:t>Today I will present the preliminary results of the project where the aim is to construct lifestyle JEMs in the DOC*X database. </a:t>
            </a:r>
            <a:endParaRPr lang="en-US" noProof="0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443626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2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9106700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are some limitations when using JEMs in statistical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studies. One major limitation are the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incresed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risk of confounding, since potential covariates on individual level in general are not included in a JEM. And this could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fx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 smoking habits and alcohol consumption.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da-D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da-D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is known from the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litterature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that both socio-economic and educational levels are strong predictors for health; however, it may not be enough to adjust for socio-economic or educational level in studies based on JEM data, because lifestyle factors may interact with occupations within socio-economic or educational level. 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know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that psychosocial working environment is associated with higher risk of diseases, but also that the association may be partly explained by an unhealthy lifestyle.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stressful working environment may cause less energy to exercise or less time to eat a healthy diet (13), and accordingly the workers may attempt to alleviate stress by smoking or drinking excessive amounts of alcohol. 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 this basis, we may expect a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job-gradient in relation to lifestyle in observational studies.   </a:t>
            </a:r>
            <a:endParaRPr lang="da-D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da-D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3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75813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are some limitations when using JEMs in statistical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studies. One major limitation are the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incresed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risk of confounding, since potential covariates on individual level in general are not included in a JEM. And this could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fx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be smoking habits and alcohol consumption.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da-D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da-D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is known from the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litterature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that both socio-economic and educational levels are strong predictors for health; however, it may not be enough to adjust for socio-economic or educational level in studies based on JEM data, because lifestyle factors may interact with occupations within socio-economic or educational level. 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know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that psychosocial working environment is associated with higher risk of diseases, but also that the association may be partly explained by an unhealthy lifestyle.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stressful working environment may cause less energy to exercise or less time to eat a healthy diet (13), and accordingly the workers may attempt to alleviate stress by smoking or drinking excessive amounts of alcohol. 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 this basis, we may expect a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job-gradient in relation to lifestyle in observational studies.   </a:t>
            </a:r>
            <a:endParaRPr lang="da-D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da-DK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4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758132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5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953671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 smtClean="0"/>
              <a:t>Her</a:t>
            </a:r>
            <a:r>
              <a:rPr lang="da-DK" baseline="0" dirty="0" smtClean="0"/>
              <a:t>e </a:t>
            </a:r>
            <a:r>
              <a:rPr lang="da-DK" baseline="0" dirty="0" err="1" smtClean="0"/>
              <a:t>you</a:t>
            </a:r>
            <a:r>
              <a:rPr lang="da-DK" baseline="0" dirty="0" smtClean="0"/>
              <a:t> </a:t>
            </a:r>
            <a:r>
              <a:rPr lang="da-DK" baseline="0" dirty="0" err="1" smtClean="0"/>
              <a:t>see</a:t>
            </a:r>
            <a:r>
              <a:rPr lang="da-DK" baseline="0" dirty="0" smtClean="0"/>
              <a:t> the </a:t>
            </a:r>
            <a:r>
              <a:rPr lang="da-DK" baseline="0" dirty="0" err="1" smtClean="0"/>
              <a:t>surveys</a:t>
            </a:r>
            <a:r>
              <a:rPr lang="da-DK" baseline="0" dirty="0" smtClean="0"/>
              <a:t> or </a:t>
            </a:r>
            <a:r>
              <a:rPr lang="da-DK" baseline="0" dirty="0" err="1" smtClean="0"/>
              <a:t>cohorts</a:t>
            </a:r>
            <a:r>
              <a:rPr lang="da-DK" baseline="0" dirty="0" smtClean="0"/>
              <a:t> </a:t>
            </a:r>
            <a:r>
              <a:rPr lang="da-DK" baseline="0" dirty="0" err="1" smtClean="0"/>
              <a:t>included</a:t>
            </a:r>
            <a:r>
              <a:rPr lang="da-DK" baseline="0" dirty="0" smtClean="0"/>
              <a:t> in </a:t>
            </a:r>
            <a:r>
              <a:rPr lang="da-DK" baseline="0" dirty="0" err="1" smtClean="0"/>
              <a:t>our</a:t>
            </a:r>
            <a:r>
              <a:rPr lang="da-DK" baseline="0" dirty="0" smtClean="0"/>
              <a:t> </a:t>
            </a:r>
            <a:r>
              <a:rPr lang="da-DK" baseline="0" dirty="0" err="1" smtClean="0"/>
              <a:t>study</a:t>
            </a:r>
            <a:r>
              <a:rPr lang="da-DK" baseline="0" dirty="0" smtClean="0"/>
              <a:t> sample and </a:t>
            </a:r>
            <a:r>
              <a:rPr lang="da-DK" baseline="0" dirty="0" err="1" smtClean="0"/>
              <a:t>when</a:t>
            </a:r>
            <a:r>
              <a:rPr lang="da-DK" baseline="0" dirty="0" smtClean="0"/>
              <a:t> the participants </a:t>
            </a:r>
            <a:r>
              <a:rPr lang="da-DK" baseline="0" dirty="0" err="1" smtClean="0"/>
              <a:t>completed</a:t>
            </a:r>
            <a:r>
              <a:rPr lang="da-DK" baseline="0" dirty="0" smtClean="0"/>
              <a:t> a </a:t>
            </a:r>
            <a:r>
              <a:rPr lang="da-DK" baseline="0" dirty="0" err="1" smtClean="0"/>
              <a:t>questionnaire</a:t>
            </a:r>
            <a:r>
              <a:rPr lang="da-DK" baseline="0" dirty="0" smtClean="0"/>
              <a:t> or </a:t>
            </a:r>
            <a:r>
              <a:rPr lang="da-DK" baseline="0" dirty="0" err="1" smtClean="0"/>
              <a:t>was</a:t>
            </a:r>
            <a:r>
              <a:rPr lang="da-DK" baseline="0" dirty="0" smtClean="0"/>
              <a:t> </a:t>
            </a:r>
            <a:r>
              <a:rPr lang="da-DK" baseline="0" dirty="0" err="1" smtClean="0"/>
              <a:t>clinical</a:t>
            </a:r>
            <a:r>
              <a:rPr lang="da-DK" baseline="0" dirty="0" smtClean="0"/>
              <a:t> </a:t>
            </a:r>
            <a:r>
              <a:rPr lang="da-DK" baseline="0" dirty="0" err="1" smtClean="0"/>
              <a:t>examinated</a:t>
            </a:r>
            <a:r>
              <a:rPr lang="da-DK" baseline="0" dirty="0" smtClean="0"/>
              <a:t>.</a:t>
            </a:r>
          </a:p>
          <a:p>
            <a:endParaRPr lang="da-DK" baseline="0" dirty="0" smtClean="0"/>
          </a:p>
          <a:p>
            <a:r>
              <a:rPr lang="da-DK" baseline="0" dirty="0" smtClean="0"/>
              <a:t>And as </a:t>
            </a:r>
            <a:r>
              <a:rPr lang="da-DK" baseline="0" dirty="0" err="1" smtClean="0"/>
              <a:t>you</a:t>
            </a:r>
            <a:r>
              <a:rPr lang="da-DK" baseline="0" dirty="0" smtClean="0"/>
              <a:t> </a:t>
            </a:r>
            <a:r>
              <a:rPr lang="da-DK" baseline="0" dirty="0" err="1" smtClean="0"/>
              <a:t>can</a:t>
            </a:r>
            <a:r>
              <a:rPr lang="da-DK" baseline="0" dirty="0" smtClean="0"/>
              <a:t> </a:t>
            </a:r>
            <a:r>
              <a:rPr lang="da-DK" baseline="0" dirty="0" err="1" smtClean="0"/>
              <a:t>see</a:t>
            </a:r>
            <a:r>
              <a:rPr lang="da-DK" baseline="0" dirty="0" smtClean="0"/>
              <a:t> for all </a:t>
            </a:r>
            <a:r>
              <a:rPr lang="da-DK" baseline="0" dirty="0" err="1" smtClean="0"/>
              <a:t>four</a:t>
            </a:r>
            <a:r>
              <a:rPr lang="da-DK" baseline="0" dirty="0" smtClean="0"/>
              <a:t> </a:t>
            </a:r>
            <a:r>
              <a:rPr lang="da-DK" baseline="0" dirty="0" err="1" smtClean="0"/>
              <a:t>datamaterials</a:t>
            </a:r>
            <a:r>
              <a:rPr lang="da-DK" baseline="0" dirty="0" smtClean="0"/>
              <a:t> </a:t>
            </a:r>
            <a:r>
              <a:rPr lang="da-DK" baseline="0" dirty="0" err="1" smtClean="0"/>
              <a:t>there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were</a:t>
            </a:r>
            <a:r>
              <a:rPr lang="da-DK" baseline="0" dirty="0" smtClean="0"/>
              <a:t> more </a:t>
            </a:r>
            <a:r>
              <a:rPr lang="da-DK" baseline="0" dirty="0" err="1" smtClean="0"/>
              <a:t>than</a:t>
            </a:r>
            <a:r>
              <a:rPr lang="da-DK" baseline="0" dirty="0" smtClean="0"/>
              <a:t> </a:t>
            </a:r>
            <a:r>
              <a:rPr lang="da-DK" baseline="0" dirty="0" err="1" smtClean="0"/>
              <a:t>one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measurement</a:t>
            </a:r>
            <a:r>
              <a:rPr lang="da-DK" baseline="0" dirty="0" smtClean="0"/>
              <a:t> </a:t>
            </a:r>
            <a:r>
              <a:rPr lang="da-DK" baseline="0" dirty="0" err="1" smtClean="0"/>
              <a:t>during</a:t>
            </a:r>
            <a:r>
              <a:rPr lang="da-DK" baseline="0" dirty="0" smtClean="0"/>
              <a:t> the </a:t>
            </a:r>
            <a:r>
              <a:rPr lang="da-DK" baseline="0" dirty="0" err="1" smtClean="0"/>
              <a:t>period</a:t>
            </a:r>
            <a:r>
              <a:rPr lang="da-DK" baseline="0" dirty="0" smtClean="0"/>
              <a:t>. </a:t>
            </a:r>
          </a:p>
          <a:p>
            <a:endParaRPr lang="da-DK" baseline="0" dirty="0" smtClean="0"/>
          </a:p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6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6818295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7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681829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0" dirty="0" smtClean="0"/>
              <a:t>Here you</a:t>
            </a:r>
            <a:r>
              <a:rPr lang="en-US" baseline="0" noProof="0" dirty="0" smtClean="0"/>
              <a:t> see all the data files we have included in the final study sample and how many study subjects they included. </a:t>
            </a:r>
          </a:p>
          <a:p>
            <a:endParaRPr lang="en-US" baseline="0" noProof="0" dirty="0" smtClean="0"/>
          </a:p>
          <a:p>
            <a:r>
              <a:rPr lang="en-US" baseline="0" noProof="0" dirty="0" smtClean="0"/>
              <a:t>In total, we have questionnaire data from more than five </a:t>
            </a:r>
            <a:r>
              <a:rPr lang="en-US" baseline="0" noProof="0" dirty="0" err="1" smtClean="0"/>
              <a:t>houndred</a:t>
            </a:r>
            <a:r>
              <a:rPr lang="en-US" baseline="0" noProof="0" dirty="0" smtClean="0"/>
              <a:t> and sixty individuals.</a:t>
            </a:r>
            <a:endParaRPr lang="en-US" noProof="0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8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449388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0" dirty="0" smtClean="0"/>
              <a:t>In almost</a:t>
            </a:r>
            <a:r>
              <a:rPr lang="en-US" baseline="0" noProof="0" dirty="0" smtClean="0"/>
              <a:t> all questionnaires the participants have been asked about frequency of leisure time physical activity. And the questions have been quite similar. We ended up with these categories. </a:t>
            </a:r>
            <a:endParaRPr lang="en-US" noProof="0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9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266438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0" dirty="0" smtClean="0"/>
              <a:t>For alcohol consumption</a:t>
            </a:r>
            <a:r>
              <a:rPr lang="en-US" baseline="0" noProof="0" dirty="0" smtClean="0"/>
              <a:t> it was possible to calculate units of alcohol per day in all questionnaire data, when we know that one unit is 12 g of alcohol. </a:t>
            </a:r>
          </a:p>
          <a:p>
            <a:endParaRPr lang="en-US" baseline="0" noProof="0" dirty="0" smtClean="0"/>
          </a:p>
          <a:p>
            <a:r>
              <a:rPr lang="en-US" baseline="0" noProof="0" dirty="0" smtClean="0"/>
              <a:t>Body mass index were also easy to calculate, since height and weight have been measured or asked about in all cohorts or surveys. </a:t>
            </a:r>
            <a:endParaRPr lang="en-US" noProof="0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10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266438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0" dirty="0" smtClean="0"/>
              <a:t>For</a:t>
            </a:r>
            <a:r>
              <a:rPr lang="en-US" baseline="0" noProof="0" dirty="0" smtClean="0"/>
              <a:t> smoking habits we have to variables. One for frequency of smoking and one for how many gram, they smoked per day. </a:t>
            </a:r>
          </a:p>
          <a:p>
            <a:endParaRPr lang="en-US" baseline="0" noProof="0" dirty="0" smtClean="0"/>
          </a:p>
          <a:p>
            <a:r>
              <a:rPr lang="en-US" baseline="0" noProof="0" dirty="0" smtClean="0"/>
              <a:t>We have not yet completed the </a:t>
            </a:r>
            <a:r>
              <a:rPr lang="en-US" baseline="0" noProof="0" dirty="0" err="1" smtClean="0"/>
              <a:t>quenstionnaire</a:t>
            </a:r>
            <a:r>
              <a:rPr lang="en-US" baseline="0" noProof="0" dirty="0" smtClean="0"/>
              <a:t> harmonization for vegetable consumption. So this part will not be presented today.</a:t>
            </a:r>
            <a:endParaRPr lang="en-US" noProof="0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11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266438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0" dirty="0" smtClean="0"/>
              <a:t>Doc*X stands</a:t>
            </a:r>
            <a:r>
              <a:rPr lang="en-US" baseline="0" noProof="0" dirty="0" smtClean="0"/>
              <a:t> for The Danish Occupational Cohort and consist of data from Statistic Denmark. From the different registries at SD we have job.</a:t>
            </a:r>
          </a:p>
          <a:p>
            <a:endParaRPr lang="en-US" baseline="0" noProof="0" dirty="0" smtClean="0"/>
          </a:p>
          <a:p>
            <a:r>
              <a:rPr lang="en-US" baseline="0" noProof="0" dirty="0" smtClean="0"/>
              <a:t>Several different systems have been used to register job-group since 1970. We have harmonized all those systems to the DISCO-88</a:t>
            </a:r>
          </a:p>
          <a:p>
            <a:endParaRPr lang="en-US" baseline="0" noProof="0" dirty="0" smtClean="0"/>
          </a:p>
          <a:p>
            <a:r>
              <a:rPr lang="en-US" baseline="0" noProof="0" dirty="0" smtClean="0"/>
              <a:t>For our project we have linked job-information from the DOC*X to questionnaire data by the CPR-number and year.</a:t>
            </a:r>
          </a:p>
          <a:p>
            <a:endParaRPr lang="en-US" baseline="0" noProof="0" dirty="0" smtClean="0"/>
          </a:p>
          <a:p>
            <a:r>
              <a:rPr lang="en-US" baseline="0" noProof="0" dirty="0" smtClean="0"/>
              <a:t>We only include employed individuals which may explain that only 21.2% were found in the DOC*X at the current year. </a:t>
            </a:r>
            <a:endParaRPr lang="en-US" noProof="0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12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020269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 smtClean="0"/>
              <a:t>Here is </a:t>
            </a:r>
            <a:r>
              <a:rPr lang="da-DK" dirty="0" err="1" smtClean="0"/>
              <a:t>shown</a:t>
            </a:r>
            <a:r>
              <a:rPr lang="da-DK" dirty="0" smtClean="0"/>
              <a:t> the </a:t>
            </a:r>
            <a:r>
              <a:rPr lang="da-DK" dirty="0" err="1" smtClean="0"/>
              <a:t>number</a:t>
            </a:r>
            <a:r>
              <a:rPr lang="da-DK" dirty="0" smtClean="0"/>
              <a:t> of </a:t>
            </a:r>
            <a:r>
              <a:rPr lang="da-DK" dirty="0" err="1" smtClean="0"/>
              <a:t>disco</a:t>
            </a:r>
            <a:r>
              <a:rPr lang="da-DK" dirty="0" smtClean="0"/>
              <a:t> </a:t>
            </a:r>
            <a:r>
              <a:rPr lang="da-DK" dirty="0" err="1" smtClean="0"/>
              <a:t>groups</a:t>
            </a:r>
            <a:r>
              <a:rPr lang="da-DK" dirty="0" smtClean="0"/>
              <a:t> </a:t>
            </a:r>
            <a:r>
              <a:rPr lang="da-DK" dirty="0" err="1" smtClean="0"/>
              <a:t>available</a:t>
            </a:r>
            <a:r>
              <a:rPr lang="da-DK" dirty="0" smtClean="0"/>
              <a:t> in </a:t>
            </a:r>
            <a:r>
              <a:rPr lang="da-DK" dirty="0" err="1" smtClean="0"/>
              <a:t>our</a:t>
            </a:r>
            <a:r>
              <a:rPr lang="da-DK" dirty="0" smtClean="0"/>
              <a:t> data</a:t>
            </a:r>
            <a:r>
              <a:rPr lang="da-DK" baseline="0" dirty="0" smtClean="0"/>
              <a:t> for </a:t>
            </a:r>
            <a:r>
              <a:rPr lang="da-DK" baseline="0" dirty="0" err="1" smtClean="0"/>
              <a:t>each</a:t>
            </a:r>
            <a:r>
              <a:rPr lang="da-DK" baseline="0" dirty="0" smtClean="0"/>
              <a:t> </a:t>
            </a:r>
            <a:r>
              <a:rPr lang="da-DK" baseline="0" dirty="0" err="1" smtClean="0"/>
              <a:t>period</a:t>
            </a:r>
            <a:r>
              <a:rPr lang="da-DK" baseline="0" dirty="0" smtClean="0"/>
              <a:t>. The </a:t>
            </a:r>
            <a:r>
              <a:rPr lang="da-DK" baseline="0" dirty="0" err="1" smtClean="0"/>
              <a:t>number</a:t>
            </a:r>
            <a:r>
              <a:rPr lang="da-DK" baseline="0" dirty="0" smtClean="0"/>
              <a:t> is for </a:t>
            </a:r>
            <a:r>
              <a:rPr lang="da-DK" baseline="0" dirty="0" err="1" smtClean="0"/>
              <a:t>groups</a:t>
            </a:r>
            <a:r>
              <a:rPr lang="da-DK" baseline="0" dirty="0" smtClean="0"/>
              <a:t> with at </a:t>
            </a:r>
            <a:r>
              <a:rPr lang="da-DK" baseline="0" dirty="0" err="1" smtClean="0"/>
              <a:t>least</a:t>
            </a:r>
            <a:r>
              <a:rPr lang="da-DK" baseline="0" dirty="0" smtClean="0"/>
              <a:t> 5 </a:t>
            </a:r>
            <a:r>
              <a:rPr lang="da-DK" baseline="0" dirty="0" err="1" smtClean="0"/>
              <a:t>individual</a:t>
            </a:r>
            <a:r>
              <a:rPr lang="da-DK" baseline="0" dirty="0" smtClean="0"/>
              <a:t>.  In 1981 to 1987 </a:t>
            </a:r>
            <a:r>
              <a:rPr lang="da-DK" baseline="0" dirty="0" err="1" smtClean="0"/>
              <a:t>only</a:t>
            </a:r>
            <a:r>
              <a:rPr lang="da-DK" baseline="0" dirty="0" smtClean="0"/>
              <a:t> 89 to 93 </a:t>
            </a:r>
            <a:r>
              <a:rPr lang="da-DK" baseline="0" dirty="0" err="1" smtClean="0"/>
              <a:t>disco</a:t>
            </a:r>
            <a:r>
              <a:rPr lang="da-DK" baseline="0" dirty="0" smtClean="0"/>
              <a:t> </a:t>
            </a:r>
            <a:r>
              <a:rPr lang="da-DK" baseline="0" dirty="0" err="1" smtClean="0"/>
              <a:t>codes</a:t>
            </a:r>
            <a:r>
              <a:rPr lang="da-DK" baseline="0" dirty="0" smtClean="0"/>
              <a:t> on </a:t>
            </a:r>
            <a:r>
              <a:rPr lang="da-DK" baseline="0" dirty="0" err="1" smtClean="0"/>
              <a:t>level</a:t>
            </a:r>
            <a:r>
              <a:rPr lang="da-DK" baseline="0" dirty="0" smtClean="0"/>
              <a:t> 4 </a:t>
            </a:r>
            <a:r>
              <a:rPr lang="da-DK" baseline="0" dirty="0" err="1" smtClean="0"/>
              <a:t>were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available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according</a:t>
            </a:r>
            <a:r>
              <a:rPr lang="da-DK" baseline="0" dirty="0" smtClean="0"/>
              <a:t> to </a:t>
            </a:r>
            <a:r>
              <a:rPr lang="da-DK" baseline="0" dirty="0" err="1" smtClean="0"/>
              <a:t>lifestyle</a:t>
            </a:r>
            <a:r>
              <a:rPr lang="da-DK" baseline="0" dirty="0" smtClean="0"/>
              <a:t> factor. </a:t>
            </a:r>
            <a:r>
              <a:rPr lang="da-DK" baseline="0" dirty="0" err="1" smtClean="0"/>
              <a:t>Almost</a:t>
            </a:r>
            <a:r>
              <a:rPr lang="da-DK" baseline="0" dirty="0" smtClean="0"/>
              <a:t> all </a:t>
            </a:r>
            <a:r>
              <a:rPr lang="da-DK" baseline="0" dirty="0" err="1" smtClean="0"/>
              <a:t>disco</a:t>
            </a:r>
            <a:r>
              <a:rPr lang="da-DK" baseline="0" dirty="0" smtClean="0"/>
              <a:t> </a:t>
            </a:r>
            <a:r>
              <a:rPr lang="da-DK" baseline="0" dirty="0" err="1" smtClean="0"/>
              <a:t>groups</a:t>
            </a:r>
            <a:r>
              <a:rPr lang="da-DK" baseline="0" dirty="0" smtClean="0"/>
              <a:t> </a:t>
            </a:r>
            <a:r>
              <a:rPr lang="da-DK" baseline="0" dirty="0" err="1" smtClean="0"/>
              <a:t>are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represented</a:t>
            </a:r>
            <a:r>
              <a:rPr lang="da-DK" baseline="0" dirty="0" smtClean="0"/>
              <a:t> from 1991 </a:t>
            </a:r>
            <a:r>
              <a:rPr lang="da-DK" baseline="0" dirty="0" err="1" smtClean="0"/>
              <a:t>until</a:t>
            </a:r>
            <a:r>
              <a:rPr lang="da-DK" baseline="0" dirty="0" smtClean="0"/>
              <a:t> 2005 on </a:t>
            </a:r>
            <a:r>
              <a:rPr lang="da-DK" baseline="0" dirty="0" err="1" smtClean="0"/>
              <a:t>level</a:t>
            </a:r>
            <a:r>
              <a:rPr lang="da-DK" baseline="0" dirty="0" smtClean="0"/>
              <a:t> 1 to 3.</a:t>
            </a:r>
          </a:p>
          <a:p>
            <a:endParaRPr lang="da-DK" baseline="0" dirty="0" smtClean="0"/>
          </a:p>
          <a:p>
            <a:r>
              <a:rPr lang="da-DK" baseline="0" dirty="0" smtClean="0"/>
              <a:t>Here </a:t>
            </a:r>
            <a:r>
              <a:rPr lang="da-DK" baseline="0" dirty="0" err="1" smtClean="0"/>
              <a:t>you</a:t>
            </a:r>
            <a:r>
              <a:rPr lang="da-DK" baseline="0" dirty="0" smtClean="0"/>
              <a:t> </a:t>
            </a:r>
            <a:r>
              <a:rPr lang="da-DK" baseline="0" dirty="0" err="1" smtClean="0"/>
              <a:t>can</a:t>
            </a:r>
            <a:r>
              <a:rPr lang="da-DK" baseline="0" dirty="0" smtClean="0"/>
              <a:t>  se the </a:t>
            </a:r>
            <a:r>
              <a:rPr lang="da-DK" baseline="0" dirty="0" err="1" smtClean="0"/>
              <a:t>number</a:t>
            </a:r>
            <a:r>
              <a:rPr lang="da-DK" baseline="0" dirty="0" smtClean="0"/>
              <a:t> of job-</a:t>
            </a:r>
            <a:r>
              <a:rPr lang="da-DK" baseline="0" dirty="0" err="1" smtClean="0"/>
              <a:t>groups</a:t>
            </a:r>
            <a:r>
              <a:rPr lang="da-DK" baseline="0" dirty="0" smtClean="0"/>
              <a:t> in the DISCO system.  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13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0767882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 smtClean="0"/>
              <a:t>I </a:t>
            </a:r>
            <a:r>
              <a:rPr lang="da-DK" dirty="0" err="1" smtClean="0"/>
              <a:t>will</a:t>
            </a:r>
            <a:r>
              <a:rPr lang="da-DK" dirty="0" smtClean="0"/>
              <a:t> not show</a:t>
            </a:r>
            <a:r>
              <a:rPr lang="da-DK" baseline="0" dirty="0" smtClean="0"/>
              <a:t> </a:t>
            </a:r>
            <a:r>
              <a:rPr lang="da-DK" baseline="0" dirty="0" err="1" smtClean="0"/>
              <a:t>you</a:t>
            </a:r>
            <a:r>
              <a:rPr lang="da-DK" baseline="0" dirty="0" smtClean="0"/>
              <a:t> all </a:t>
            </a:r>
            <a:r>
              <a:rPr lang="da-DK" baseline="0" dirty="0" err="1" smtClean="0"/>
              <a:t>my</a:t>
            </a:r>
            <a:r>
              <a:rPr lang="da-DK" baseline="0" dirty="0" smtClean="0"/>
              <a:t> plots of data, </a:t>
            </a:r>
            <a:r>
              <a:rPr lang="da-DK" baseline="0" dirty="0" err="1" smtClean="0"/>
              <a:t>because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there</a:t>
            </a:r>
            <a:r>
              <a:rPr lang="da-DK" baseline="0" dirty="0" smtClean="0"/>
              <a:t> is not time for </a:t>
            </a:r>
            <a:r>
              <a:rPr lang="da-DK" baseline="0" dirty="0" err="1" smtClean="0"/>
              <a:t>that</a:t>
            </a:r>
            <a:r>
              <a:rPr lang="da-DK" baseline="0" dirty="0" smtClean="0"/>
              <a:t>, but I </a:t>
            </a:r>
            <a:r>
              <a:rPr lang="da-DK" baseline="0" dirty="0" err="1" smtClean="0"/>
              <a:t>will</a:t>
            </a:r>
            <a:r>
              <a:rPr lang="da-DK" baseline="0" dirty="0" smtClean="0"/>
              <a:t> short show </a:t>
            </a:r>
            <a:r>
              <a:rPr lang="da-DK" baseline="0" dirty="0" err="1" smtClean="0"/>
              <a:t>you</a:t>
            </a:r>
            <a:r>
              <a:rPr lang="da-DK" baseline="0" dirty="0" smtClean="0"/>
              <a:t> for diagrams for </a:t>
            </a:r>
            <a:r>
              <a:rPr lang="da-DK" baseline="0" dirty="0" err="1" smtClean="0"/>
              <a:t>each</a:t>
            </a:r>
            <a:r>
              <a:rPr lang="da-DK" baseline="0" dirty="0" smtClean="0"/>
              <a:t> </a:t>
            </a:r>
            <a:r>
              <a:rPr lang="da-DK" baseline="0" dirty="0" err="1" smtClean="0"/>
              <a:t>lifestyle</a:t>
            </a:r>
            <a:r>
              <a:rPr lang="da-DK" baseline="0" dirty="0" smtClean="0"/>
              <a:t> factor, </a:t>
            </a:r>
            <a:r>
              <a:rPr lang="da-DK" baseline="0" dirty="0" err="1" smtClean="0"/>
              <a:t>showing</a:t>
            </a:r>
            <a:r>
              <a:rPr lang="da-DK" baseline="0" dirty="0" smtClean="0"/>
              <a:t> the </a:t>
            </a:r>
            <a:r>
              <a:rPr lang="da-DK" baseline="0" dirty="0" err="1" smtClean="0"/>
              <a:t>mean</a:t>
            </a:r>
            <a:r>
              <a:rPr lang="da-DK" baseline="0" dirty="0" smtClean="0"/>
              <a:t> for </a:t>
            </a:r>
            <a:r>
              <a:rPr lang="da-DK" baseline="0" dirty="0" err="1" smtClean="0"/>
              <a:t>each</a:t>
            </a:r>
            <a:r>
              <a:rPr lang="da-DK" baseline="0" dirty="0" smtClean="0"/>
              <a:t> </a:t>
            </a:r>
            <a:r>
              <a:rPr lang="da-DK" baseline="0" dirty="0" err="1" smtClean="0"/>
              <a:t>group</a:t>
            </a:r>
            <a:r>
              <a:rPr lang="da-DK" baseline="0" dirty="0" smtClean="0"/>
              <a:t> in </a:t>
            </a:r>
            <a:r>
              <a:rPr lang="da-DK" baseline="0" dirty="0" err="1" smtClean="0"/>
              <a:t>level</a:t>
            </a:r>
            <a:r>
              <a:rPr lang="da-DK" baseline="0" dirty="0" smtClean="0"/>
              <a:t> </a:t>
            </a:r>
            <a:r>
              <a:rPr lang="da-DK" baseline="0" dirty="0" err="1" smtClean="0"/>
              <a:t>one</a:t>
            </a:r>
            <a:r>
              <a:rPr lang="da-DK" baseline="0" dirty="0" smtClean="0"/>
              <a:t> from 1981 to 2005.</a:t>
            </a:r>
          </a:p>
          <a:p>
            <a:endParaRPr lang="da-DK" baseline="0" dirty="0" smtClean="0"/>
          </a:p>
          <a:p>
            <a:r>
              <a:rPr lang="da-DK" baseline="0" dirty="0" smtClean="0"/>
              <a:t>For </a:t>
            </a:r>
            <a:r>
              <a:rPr lang="da-DK" baseline="0" dirty="0" err="1" smtClean="0"/>
              <a:t>smooking</a:t>
            </a:r>
            <a:r>
              <a:rPr lang="da-DK" baseline="0" dirty="0" smtClean="0"/>
              <a:t> </a:t>
            </a:r>
            <a:r>
              <a:rPr lang="da-DK" baseline="0" dirty="0" err="1" smtClean="0"/>
              <a:t>you</a:t>
            </a:r>
            <a:r>
              <a:rPr lang="da-DK" baseline="0" dirty="0" smtClean="0"/>
              <a:t> </a:t>
            </a:r>
            <a:r>
              <a:rPr lang="da-DK" baseline="0" dirty="0" err="1" smtClean="0"/>
              <a:t>can</a:t>
            </a:r>
            <a:r>
              <a:rPr lang="da-DK" baseline="0" dirty="0" smtClean="0"/>
              <a:t> se a </a:t>
            </a:r>
            <a:r>
              <a:rPr lang="da-DK" baseline="0" dirty="0" err="1" smtClean="0"/>
              <a:t>decrease</a:t>
            </a:r>
            <a:r>
              <a:rPr lang="da-DK" baseline="0" dirty="0" smtClean="0"/>
              <a:t> in grams per </a:t>
            </a:r>
            <a:r>
              <a:rPr lang="da-DK" baseline="0" dirty="0" err="1" smtClean="0"/>
              <a:t>day</a:t>
            </a:r>
            <a:r>
              <a:rPr lang="da-DK" baseline="0" dirty="0" smtClean="0"/>
              <a:t>, </a:t>
            </a:r>
            <a:r>
              <a:rPr lang="da-DK" baseline="0" dirty="0" err="1" smtClean="0"/>
              <a:t>which</a:t>
            </a:r>
            <a:r>
              <a:rPr lang="da-DK" baseline="0" dirty="0" smtClean="0"/>
              <a:t> </a:t>
            </a:r>
            <a:r>
              <a:rPr lang="da-DK" baseline="0" dirty="0" err="1" smtClean="0"/>
              <a:t>we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expected</a:t>
            </a:r>
            <a:r>
              <a:rPr lang="da-DK" baseline="0" dirty="0" smtClean="0"/>
              <a:t>. </a:t>
            </a:r>
            <a:r>
              <a:rPr lang="da-DK" baseline="0" dirty="0" err="1" smtClean="0"/>
              <a:t>We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also</a:t>
            </a:r>
            <a:r>
              <a:rPr lang="da-DK" baseline="0" dirty="0" smtClean="0"/>
              <a:t> se </a:t>
            </a:r>
            <a:r>
              <a:rPr lang="da-DK" baseline="0" dirty="0" err="1" smtClean="0"/>
              <a:t>variance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between</a:t>
            </a:r>
            <a:r>
              <a:rPr lang="da-DK" baseline="0" dirty="0" smtClean="0"/>
              <a:t> </a:t>
            </a:r>
            <a:r>
              <a:rPr lang="da-DK" baseline="0" dirty="0" err="1" smtClean="0"/>
              <a:t>groups</a:t>
            </a:r>
            <a:r>
              <a:rPr lang="da-DK" baseline="0" dirty="0" smtClean="0"/>
              <a:t> </a:t>
            </a:r>
            <a:r>
              <a:rPr lang="da-DK" baseline="0" dirty="0" err="1" smtClean="0"/>
              <a:t>both</a:t>
            </a:r>
            <a:r>
              <a:rPr lang="da-DK" baseline="0" dirty="0" smtClean="0"/>
              <a:t> in 80ties and </a:t>
            </a:r>
            <a:r>
              <a:rPr lang="da-DK" baseline="0" dirty="0" err="1" smtClean="0"/>
              <a:t>later</a:t>
            </a:r>
            <a:r>
              <a:rPr lang="da-DK" baseline="0" dirty="0" smtClean="0"/>
              <a:t>. </a:t>
            </a:r>
            <a:r>
              <a:rPr lang="da-DK" baseline="0" dirty="0" err="1" smtClean="0"/>
              <a:t>Lowest</a:t>
            </a:r>
            <a:r>
              <a:rPr lang="da-DK" baseline="0" dirty="0" smtClean="0"/>
              <a:t> </a:t>
            </a:r>
            <a:r>
              <a:rPr lang="da-DK" baseline="0" dirty="0" err="1" smtClean="0"/>
              <a:t>we</a:t>
            </a:r>
            <a:r>
              <a:rPr lang="da-DK" baseline="0" dirty="0" smtClean="0"/>
              <a:t> have </a:t>
            </a:r>
            <a:r>
              <a:rPr lang="da-DK" baseline="0" dirty="0" err="1" smtClean="0"/>
              <a:t>university</a:t>
            </a:r>
            <a:r>
              <a:rPr lang="da-DK" baseline="0" dirty="0" smtClean="0"/>
              <a:t> </a:t>
            </a:r>
            <a:r>
              <a:rPr lang="da-DK" baseline="0" dirty="0" err="1" smtClean="0"/>
              <a:t>educated</a:t>
            </a:r>
            <a:r>
              <a:rPr lang="da-DK" baseline="0" dirty="0" smtClean="0"/>
              <a:t> jobs and </a:t>
            </a:r>
            <a:r>
              <a:rPr lang="da-DK" baseline="0" dirty="0" err="1" smtClean="0"/>
              <a:t>highest</a:t>
            </a:r>
            <a:r>
              <a:rPr lang="da-DK" baseline="0" dirty="0" smtClean="0"/>
              <a:t> </a:t>
            </a:r>
            <a:r>
              <a:rPr lang="da-DK" baseline="0" dirty="0" err="1" smtClean="0"/>
              <a:t>unskilled</a:t>
            </a:r>
            <a:r>
              <a:rPr lang="da-DK" baseline="0" dirty="0" smtClean="0"/>
              <a:t> </a:t>
            </a:r>
            <a:r>
              <a:rPr lang="da-DK" baseline="0" dirty="0" err="1" smtClean="0"/>
              <a:t>workers</a:t>
            </a:r>
            <a:r>
              <a:rPr lang="da-DK" baseline="0" dirty="0" smtClean="0"/>
              <a:t>.  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14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185810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 smtClean="0"/>
              <a:t>For </a:t>
            </a:r>
            <a:r>
              <a:rPr lang="da-DK" dirty="0" err="1" smtClean="0"/>
              <a:t>alcohol</a:t>
            </a:r>
            <a:r>
              <a:rPr lang="da-DK" baseline="0" dirty="0" smtClean="0"/>
              <a:t> </a:t>
            </a:r>
            <a:r>
              <a:rPr lang="da-DK" baseline="0" dirty="0" err="1" smtClean="0"/>
              <a:t>there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seems</a:t>
            </a:r>
            <a:r>
              <a:rPr lang="da-DK" baseline="0" dirty="0" smtClean="0"/>
              <a:t> to </a:t>
            </a:r>
            <a:r>
              <a:rPr lang="da-DK" baseline="0" dirty="0" err="1" smtClean="0"/>
              <a:t>be</a:t>
            </a:r>
            <a:r>
              <a:rPr lang="da-DK" baseline="0" dirty="0" smtClean="0"/>
              <a:t> an </a:t>
            </a:r>
            <a:r>
              <a:rPr lang="da-DK" baseline="0" dirty="0" err="1" smtClean="0"/>
              <a:t>incrase</a:t>
            </a:r>
            <a:r>
              <a:rPr lang="da-DK" baseline="0" dirty="0" smtClean="0"/>
              <a:t> in the 90ties but </a:t>
            </a:r>
            <a:r>
              <a:rPr lang="da-DK" baseline="0" dirty="0" err="1" smtClean="0"/>
              <a:t>then</a:t>
            </a:r>
            <a:r>
              <a:rPr lang="da-DK" baseline="0" dirty="0" smtClean="0"/>
              <a:t> an </a:t>
            </a:r>
            <a:r>
              <a:rPr lang="da-DK" baseline="0" dirty="0" err="1" smtClean="0"/>
              <a:t>increse</a:t>
            </a:r>
            <a:r>
              <a:rPr lang="da-DK" baseline="0" dirty="0" smtClean="0"/>
              <a:t> to a </a:t>
            </a:r>
            <a:r>
              <a:rPr lang="da-DK" baseline="0" dirty="0" err="1" smtClean="0"/>
              <a:t>level</a:t>
            </a:r>
            <a:r>
              <a:rPr lang="da-DK" baseline="0" dirty="0" smtClean="0"/>
              <a:t> </a:t>
            </a:r>
            <a:r>
              <a:rPr lang="da-DK" baseline="0" dirty="0" err="1" smtClean="0"/>
              <a:t>like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that</a:t>
            </a:r>
            <a:r>
              <a:rPr lang="da-DK" baseline="0" dirty="0" smtClean="0"/>
              <a:t> in the 80ties. Here </a:t>
            </a:r>
            <a:r>
              <a:rPr lang="da-DK" baseline="0" dirty="0" err="1" smtClean="0"/>
              <a:t>we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see</a:t>
            </a:r>
            <a:r>
              <a:rPr lang="da-DK" baseline="0" dirty="0" smtClean="0"/>
              <a:t> the </a:t>
            </a:r>
            <a:r>
              <a:rPr lang="da-DK" baseline="0" dirty="0" err="1" smtClean="0"/>
              <a:t>highest</a:t>
            </a:r>
            <a:r>
              <a:rPr lang="da-DK" baseline="0" dirty="0" smtClean="0"/>
              <a:t> </a:t>
            </a:r>
            <a:r>
              <a:rPr lang="da-DK" baseline="0" dirty="0" err="1" smtClean="0"/>
              <a:t>intake</a:t>
            </a:r>
            <a:r>
              <a:rPr lang="da-DK" baseline="0" dirty="0" smtClean="0"/>
              <a:t> for </a:t>
            </a:r>
            <a:r>
              <a:rPr lang="da-DK" baseline="0" dirty="0" err="1" smtClean="0"/>
              <a:t>leaders</a:t>
            </a:r>
            <a:r>
              <a:rPr lang="da-DK" baseline="0" dirty="0" smtClean="0"/>
              <a:t> in </a:t>
            </a:r>
            <a:r>
              <a:rPr lang="da-DK" baseline="0" dirty="0" err="1" smtClean="0"/>
              <a:t>group</a:t>
            </a:r>
            <a:r>
              <a:rPr lang="da-DK" baseline="0" dirty="0" smtClean="0"/>
              <a:t> nr. 1. Farmes and </a:t>
            </a:r>
            <a:r>
              <a:rPr lang="da-DK" baseline="0" dirty="0" err="1" smtClean="0"/>
              <a:t>office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workser</a:t>
            </a:r>
            <a:r>
              <a:rPr lang="da-DK" baseline="0" dirty="0" smtClean="0"/>
              <a:t> </a:t>
            </a:r>
            <a:r>
              <a:rPr lang="da-DK" baseline="0" dirty="0" err="1" smtClean="0"/>
              <a:t>seems</a:t>
            </a:r>
            <a:r>
              <a:rPr lang="da-DK" baseline="0" dirty="0" smtClean="0"/>
              <a:t> to have the </a:t>
            </a:r>
            <a:r>
              <a:rPr lang="da-DK" baseline="0" dirty="0" err="1" smtClean="0"/>
              <a:t>lowest</a:t>
            </a:r>
            <a:r>
              <a:rPr lang="da-DK" baseline="0" dirty="0" smtClean="0"/>
              <a:t> </a:t>
            </a:r>
            <a:r>
              <a:rPr lang="da-DK" baseline="0" dirty="0" err="1" smtClean="0"/>
              <a:t>intake</a:t>
            </a:r>
            <a:r>
              <a:rPr lang="da-DK" baseline="0" dirty="0" smtClean="0"/>
              <a:t>. 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15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047271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0" dirty="0" smtClean="0"/>
              <a:t>For BMI we see a strange picture, </a:t>
            </a:r>
            <a:r>
              <a:rPr lang="en-US" noProof="0" dirty="0" err="1" smtClean="0"/>
              <a:t>beacuse</a:t>
            </a:r>
            <a:r>
              <a:rPr lang="en-US" noProof="0" dirty="0" smtClean="0"/>
              <a:t> the mean value increases in the 90ies and then decreases from around</a:t>
            </a:r>
            <a:r>
              <a:rPr lang="en-US" baseline="0" noProof="0" dirty="0" smtClean="0"/>
              <a:t> 2000, but we expected to se a decrease much later. We cannot explain this picture because all values have been calculated from height and weight. But perhaps people underestimate the weight and overestimate the height in self-administrated questionnaires and then the increase indicates measures from clinical examinations instead of questionnaire data. We have to go further into that. </a:t>
            </a:r>
            <a:endParaRPr lang="en-US" noProof="0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16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827049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0" dirty="0" smtClean="0"/>
              <a:t>For physical</a:t>
            </a:r>
            <a:r>
              <a:rPr lang="en-US" baseline="0" noProof="0" dirty="0" smtClean="0"/>
              <a:t> activity we also se a strange picture, which also could indicate variation between study questions. Again we have to make more analyses to figure out whether there was a decrease in the 90ties. </a:t>
            </a:r>
            <a:endParaRPr lang="en-US" noProof="0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17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171339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 err="1" smtClean="0"/>
              <a:t>We</a:t>
            </a:r>
            <a:r>
              <a:rPr lang="da-DK" dirty="0" smtClean="0"/>
              <a:t> </a:t>
            </a:r>
            <a:r>
              <a:rPr lang="da-DK" dirty="0" err="1" smtClean="0"/>
              <a:t>will</a:t>
            </a:r>
            <a:r>
              <a:rPr lang="da-DK" dirty="0" smtClean="0"/>
              <a:t> </a:t>
            </a:r>
            <a:r>
              <a:rPr lang="da-DK" dirty="0" err="1" smtClean="0"/>
              <a:t>estimate</a:t>
            </a:r>
            <a:r>
              <a:rPr lang="da-DK" dirty="0" smtClean="0"/>
              <a:t> </a:t>
            </a:r>
            <a:r>
              <a:rPr lang="da-DK" dirty="0" err="1" smtClean="0"/>
              <a:t>exposure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values</a:t>
            </a:r>
            <a:r>
              <a:rPr lang="da-DK" baseline="0" dirty="0" smtClean="0"/>
              <a:t> for the </a:t>
            </a:r>
            <a:r>
              <a:rPr lang="da-DK" baseline="0" dirty="0" err="1" smtClean="0"/>
              <a:t>JEMs</a:t>
            </a:r>
            <a:r>
              <a:rPr lang="da-DK" baseline="0" dirty="0" smtClean="0"/>
              <a:t> in a mixed model </a:t>
            </a:r>
            <a:r>
              <a:rPr lang="da-DK" baseline="0" dirty="0" err="1" smtClean="0"/>
              <a:t>adjusted</a:t>
            </a:r>
            <a:r>
              <a:rPr lang="da-DK" baseline="0" dirty="0" smtClean="0"/>
              <a:t> for </a:t>
            </a:r>
            <a:r>
              <a:rPr lang="da-DK" baseline="0" dirty="0" err="1" smtClean="0"/>
              <a:t>gender</a:t>
            </a:r>
            <a:r>
              <a:rPr lang="da-DK" baseline="0" dirty="0" smtClean="0"/>
              <a:t> and age </a:t>
            </a:r>
            <a:r>
              <a:rPr lang="da-DK" baseline="0" dirty="0" err="1" smtClean="0"/>
              <a:t>group</a:t>
            </a:r>
            <a:endParaRPr lang="da-DK" baseline="0" dirty="0" smtClean="0"/>
          </a:p>
          <a:p>
            <a:endParaRPr lang="da-DK" baseline="0" dirty="0" smtClean="0"/>
          </a:p>
          <a:p>
            <a:r>
              <a:rPr lang="da-DK" baseline="0" dirty="0" err="1" smtClean="0"/>
              <a:t>We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will</a:t>
            </a:r>
            <a:r>
              <a:rPr lang="da-DK" baseline="0" dirty="0" smtClean="0"/>
              <a:t> </a:t>
            </a:r>
            <a:r>
              <a:rPr lang="da-DK" baseline="0" dirty="0" err="1" smtClean="0"/>
              <a:t>only</a:t>
            </a:r>
            <a:r>
              <a:rPr lang="da-DK" baseline="0" dirty="0" smtClean="0"/>
              <a:t> </a:t>
            </a:r>
            <a:r>
              <a:rPr lang="da-DK" baseline="0" dirty="0" err="1" smtClean="0"/>
              <a:t>include</a:t>
            </a:r>
            <a:r>
              <a:rPr lang="da-DK" baseline="0" dirty="0" smtClean="0"/>
              <a:t> job </a:t>
            </a:r>
            <a:r>
              <a:rPr lang="da-DK" baseline="0" dirty="0" err="1" smtClean="0"/>
              <a:t>groups</a:t>
            </a:r>
            <a:r>
              <a:rPr lang="da-DK" baseline="0" dirty="0" smtClean="0"/>
              <a:t> with minimum 5 obs.</a:t>
            </a:r>
          </a:p>
          <a:p>
            <a:endParaRPr lang="da-DK" baseline="0" dirty="0" smtClean="0"/>
          </a:p>
          <a:p>
            <a:r>
              <a:rPr lang="da-DK" baseline="0" dirty="0" err="1" smtClean="0"/>
              <a:t>Then</a:t>
            </a:r>
            <a:r>
              <a:rPr lang="da-DK" baseline="0" dirty="0" smtClean="0"/>
              <a:t> </a:t>
            </a:r>
            <a:r>
              <a:rPr lang="da-DK" baseline="0" dirty="0" err="1" smtClean="0"/>
              <a:t>we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will</a:t>
            </a:r>
            <a:r>
              <a:rPr lang="da-DK" baseline="0" dirty="0" smtClean="0"/>
              <a:t> </a:t>
            </a:r>
            <a:r>
              <a:rPr lang="da-DK" baseline="0" dirty="0" err="1" smtClean="0"/>
              <a:t>extrapolate</a:t>
            </a:r>
            <a:r>
              <a:rPr lang="da-DK" baseline="0" dirty="0" smtClean="0"/>
              <a:t> the data from 1981 to 1987 to 1970 to 1989. </a:t>
            </a:r>
            <a:r>
              <a:rPr lang="da-DK" baseline="0" dirty="0" err="1" smtClean="0"/>
              <a:t>We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think</a:t>
            </a:r>
            <a:r>
              <a:rPr lang="da-DK" baseline="0" dirty="0" smtClean="0"/>
              <a:t> </a:t>
            </a:r>
            <a:r>
              <a:rPr lang="da-DK" baseline="0" dirty="0" err="1" smtClean="0"/>
              <a:t>this</a:t>
            </a:r>
            <a:r>
              <a:rPr lang="da-DK" baseline="0" dirty="0" smtClean="0"/>
              <a:t> is okay </a:t>
            </a:r>
            <a:r>
              <a:rPr lang="da-DK" baseline="0" dirty="0" err="1" smtClean="0"/>
              <a:t>since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there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very</a:t>
            </a:r>
            <a:r>
              <a:rPr lang="da-DK" baseline="0" dirty="0" smtClean="0"/>
              <a:t> </a:t>
            </a:r>
            <a:r>
              <a:rPr lang="da-DK" baseline="0" dirty="0" err="1" smtClean="0"/>
              <a:t>little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focus</a:t>
            </a:r>
            <a:r>
              <a:rPr lang="da-DK" baseline="0" dirty="0" smtClean="0"/>
              <a:t> on </a:t>
            </a:r>
            <a:r>
              <a:rPr lang="da-DK" baseline="0" dirty="0" err="1" smtClean="0"/>
              <a:t>healty</a:t>
            </a:r>
            <a:r>
              <a:rPr lang="da-DK" baseline="0" dirty="0" smtClean="0"/>
              <a:t> </a:t>
            </a:r>
            <a:r>
              <a:rPr lang="da-DK" baseline="0" dirty="0" err="1" smtClean="0"/>
              <a:t>lifestyle</a:t>
            </a:r>
            <a:r>
              <a:rPr lang="da-DK" baseline="0" dirty="0" smtClean="0"/>
              <a:t> at </a:t>
            </a:r>
            <a:r>
              <a:rPr lang="da-DK" baseline="0" dirty="0" err="1" smtClean="0"/>
              <a:t>that</a:t>
            </a:r>
            <a:r>
              <a:rPr lang="da-DK" baseline="0" dirty="0" smtClean="0"/>
              <a:t> time.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18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1142342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19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700256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0" dirty="0" smtClean="0"/>
              <a:t>For today we have calculated</a:t>
            </a:r>
            <a:r>
              <a:rPr lang="en-US" baseline="0" noProof="0" dirty="0" smtClean="0"/>
              <a:t> interclass correlation coefficient on the  available data. There is still work to do, so this results may be </a:t>
            </a:r>
            <a:r>
              <a:rPr lang="en-US" baseline="0" noProof="0" dirty="0" err="1" smtClean="0"/>
              <a:t>handeled</a:t>
            </a:r>
            <a:r>
              <a:rPr lang="en-US" baseline="0" noProof="0" dirty="0" smtClean="0"/>
              <a:t> with cation. </a:t>
            </a:r>
          </a:p>
          <a:p>
            <a:endParaRPr lang="en-US" baseline="0" noProof="0" dirty="0" smtClean="0"/>
          </a:p>
          <a:p>
            <a:r>
              <a:rPr lang="en-US" baseline="0" noProof="0" dirty="0" smtClean="0"/>
              <a:t>ICC is calculated by dividing the variance between groups with the variance between group plus the variance within groups. </a:t>
            </a:r>
          </a:p>
          <a:p>
            <a:endParaRPr lang="en-US" baseline="0" noProof="0" dirty="0" smtClean="0"/>
          </a:p>
          <a:p>
            <a:r>
              <a:rPr lang="en-US" baseline="0" noProof="0" dirty="0" smtClean="0"/>
              <a:t>The coefficient </a:t>
            </a:r>
            <a:r>
              <a:rPr lang="en-US" baseline="0" noProof="0" dirty="0" err="1" smtClean="0"/>
              <a:t>rnges</a:t>
            </a:r>
            <a:r>
              <a:rPr lang="en-US" baseline="0" noProof="0" dirty="0" smtClean="0"/>
              <a:t> from 0 to 1, where 0 is for complete independence and 1 is for complete dependence  </a:t>
            </a:r>
            <a:endParaRPr lang="en-US" noProof="0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20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748474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21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078953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22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078953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23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078953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24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0789539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25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193309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26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0274097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 err="1" smtClean="0"/>
              <a:t>Since</a:t>
            </a:r>
            <a:r>
              <a:rPr lang="da-DK" dirty="0" smtClean="0"/>
              <a:t> the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variance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within</a:t>
            </a:r>
            <a:r>
              <a:rPr lang="da-DK" baseline="0" dirty="0" smtClean="0"/>
              <a:t> </a:t>
            </a:r>
            <a:r>
              <a:rPr lang="da-DK" baseline="0" dirty="0" err="1" smtClean="0"/>
              <a:t>each</a:t>
            </a:r>
            <a:r>
              <a:rPr lang="da-DK" baseline="0" dirty="0" smtClean="0"/>
              <a:t> </a:t>
            </a:r>
            <a:r>
              <a:rPr lang="da-DK" baseline="0" dirty="0" err="1" smtClean="0"/>
              <a:t>group</a:t>
            </a:r>
            <a:r>
              <a:rPr lang="da-DK" baseline="0" dirty="0" smtClean="0"/>
              <a:t> </a:t>
            </a:r>
            <a:r>
              <a:rPr lang="da-DK" baseline="0" dirty="0" err="1" smtClean="0"/>
              <a:t>may</a:t>
            </a:r>
            <a:r>
              <a:rPr lang="da-DK" baseline="0" dirty="0" smtClean="0"/>
              <a:t> </a:t>
            </a:r>
            <a:r>
              <a:rPr lang="da-DK" baseline="0" dirty="0" err="1" smtClean="0"/>
              <a:t>be</a:t>
            </a:r>
            <a:r>
              <a:rPr lang="da-DK" baseline="0" dirty="0" smtClean="0"/>
              <a:t> large </a:t>
            </a:r>
            <a:r>
              <a:rPr lang="da-DK" baseline="0" dirty="0" err="1" smtClean="0"/>
              <a:t>compared</a:t>
            </a:r>
            <a:r>
              <a:rPr lang="da-DK" baseline="0" dirty="0" smtClean="0"/>
              <a:t> to </a:t>
            </a:r>
            <a:r>
              <a:rPr lang="da-DK" baseline="0" dirty="0" err="1" smtClean="0"/>
              <a:t>other</a:t>
            </a:r>
            <a:r>
              <a:rPr lang="da-DK" baseline="0" dirty="0" smtClean="0"/>
              <a:t> </a:t>
            </a:r>
            <a:r>
              <a:rPr lang="da-DK" baseline="0" dirty="0" err="1" smtClean="0"/>
              <a:t>exposures</a:t>
            </a:r>
            <a:r>
              <a:rPr lang="da-DK" baseline="0" dirty="0" smtClean="0"/>
              <a:t> as </a:t>
            </a:r>
            <a:r>
              <a:rPr lang="da-DK" baseline="0" dirty="0" err="1" smtClean="0"/>
              <a:t>dust</a:t>
            </a:r>
            <a:r>
              <a:rPr lang="da-DK" baseline="0" dirty="0" smtClean="0"/>
              <a:t>, </a:t>
            </a:r>
            <a:r>
              <a:rPr lang="da-DK" baseline="0" dirty="0" err="1" smtClean="0"/>
              <a:t>chemicals</a:t>
            </a:r>
            <a:r>
              <a:rPr lang="da-DK" baseline="0" dirty="0" smtClean="0"/>
              <a:t> or heavy lifting. </a:t>
            </a:r>
          </a:p>
          <a:p>
            <a:endParaRPr lang="da-DK" baseline="0" dirty="0" smtClean="0"/>
          </a:p>
          <a:p>
            <a:r>
              <a:rPr lang="da-DK" baseline="0" dirty="0" smtClean="0"/>
              <a:t>But </a:t>
            </a:r>
            <a:r>
              <a:rPr lang="da-DK" baseline="0" dirty="0" err="1" smtClean="0"/>
              <a:t>we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saw</a:t>
            </a:r>
            <a:r>
              <a:rPr lang="da-DK" baseline="0" dirty="0" smtClean="0"/>
              <a:t> </a:t>
            </a:r>
            <a:r>
              <a:rPr lang="da-DK" baseline="0" dirty="0" err="1" smtClean="0"/>
              <a:t>that</a:t>
            </a:r>
            <a:r>
              <a:rPr lang="da-DK" baseline="0" dirty="0" smtClean="0"/>
              <a:t> by </a:t>
            </a:r>
            <a:r>
              <a:rPr lang="da-DK" baseline="0" dirty="0" err="1" smtClean="0"/>
              <a:t>scaling</a:t>
            </a:r>
            <a:r>
              <a:rPr lang="da-DK" baseline="0" dirty="0" smtClean="0"/>
              <a:t> of </a:t>
            </a:r>
            <a:r>
              <a:rPr lang="da-DK" baseline="0" dirty="0" err="1" smtClean="0"/>
              <a:t>frequency</a:t>
            </a:r>
            <a:r>
              <a:rPr lang="da-DK" baseline="0" dirty="0" smtClean="0"/>
              <a:t> </a:t>
            </a:r>
            <a:r>
              <a:rPr lang="da-DK" baseline="0" dirty="0" err="1" smtClean="0"/>
              <a:t>within</a:t>
            </a:r>
            <a:r>
              <a:rPr lang="da-DK" baseline="0" dirty="0" smtClean="0"/>
              <a:t> </a:t>
            </a:r>
            <a:r>
              <a:rPr lang="da-DK" baseline="0" dirty="0" err="1" smtClean="0"/>
              <a:t>each</a:t>
            </a:r>
            <a:r>
              <a:rPr lang="da-DK" baseline="0" dirty="0" smtClean="0"/>
              <a:t> jo-</a:t>
            </a:r>
            <a:r>
              <a:rPr lang="da-DK" baseline="0" dirty="0" err="1" smtClean="0"/>
              <a:t>group</a:t>
            </a:r>
            <a:r>
              <a:rPr lang="da-DK" baseline="0" dirty="0" smtClean="0"/>
              <a:t> it </a:t>
            </a:r>
            <a:r>
              <a:rPr lang="da-DK" baseline="0" dirty="0" err="1" smtClean="0"/>
              <a:t>was</a:t>
            </a:r>
            <a:r>
              <a:rPr lang="da-DK" baseline="0" dirty="0" smtClean="0"/>
              <a:t> </a:t>
            </a:r>
            <a:r>
              <a:rPr lang="da-DK" baseline="0" dirty="0" err="1" smtClean="0"/>
              <a:t>possible</a:t>
            </a:r>
            <a:r>
              <a:rPr lang="da-DK" baseline="0" dirty="0" smtClean="0"/>
              <a:t> to </a:t>
            </a:r>
            <a:r>
              <a:rPr lang="da-DK" baseline="0" dirty="0" err="1" smtClean="0"/>
              <a:t>increase</a:t>
            </a:r>
            <a:r>
              <a:rPr lang="da-DK" baseline="0" dirty="0" smtClean="0"/>
              <a:t> ICC. Thus </a:t>
            </a:r>
            <a:r>
              <a:rPr lang="da-DK" baseline="0" dirty="0" err="1" smtClean="0"/>
              <a:t>we</a:t>
            </a:r>
            <a:r>
              <a:rPr lang="da-DK" baseline="0" dirty="0" smtClean="0"/>
              <a:t> have still a </a:t>
            </a:r>
            <a:r>
              <a:rPr lang="da-DK" baseline="0" dirty="0" err="1" smtClean="0"/>
              <a:t>lot</a:t>
            </a:r>
            <a:r>
              <a:rPr lang="da-DK" baseline="0" dirty="0" smtClean="0"/>
              <a:t> of </a:t>
            </a:r>
            <a:r>
              <a:rPr lang="da-DK" baseline="0" dirty="0" err="1" smtClean="0"/>
              <a:t>work</a:t>
            </a:r>
            <a:r>
              <a:rPr lang="da-DK" baseline="0" dirty="0" smtClean="0"/>
              <a:t> to do to </a:t>
            </a:r>
            <a:r>
              <a:rPr lang="da-DK" baseline="0" dirty="0" err="1" smtClean="0"/>
              <a:t>improve</a:t>
            </a:r>
            <a:r>
              <a:rPr lang="da-DK" baseline="0" dirty="0" smtClean="0"/>
              <a:t> the </a:t>
            </a:r>
            <a:r>
              <a:rPr lang="da-DK" baseline="0" dirty="0" err="1" smtClean="0"/>
              <a:t>JEMs</a:t>
            </a:r>
            <a:r>
              <a:rPr lang="da-DK" baseline="0" dirty="0" smtClean="0"/>
              <a:t>.</a:t>
            </a:r>
          </a:p>
          <a:p>
            <a:endParaRPr lang="da-DK" baseline="0" dirty="0" smtClean="0"/>
          </a:p>
          <a:p>
            <a:r>
              <a:rPr lang="da-DK" baseline="0" dirty="0" smtClean="0"/>
              <a:t>And </a:t>
            </a:r>
            <a:r>
              <a:rPr lang="da-DK" baseline="0" dirty="0" err="1" smtClean="0"/>
              <a:t>finaly</a:t>
            </a:r>
            <a:r>
              <a:rPr lang="da-DK" baseline="0" dirty="0" smtClean="0"/>
              <a:t> </a:t>
            </a:r>
            <a:r>
              <a:rPr lang="da-DK" baseline="0" dirty="0" err="1" smtClean="0"/>
              <a:t>our</a:t>
            </a:r>
            <a:r>
              <a:rPr lang="da-DK" baseline="0" dirty="0" smtClean="0"/>
              <a:t> </a:t>
            </a:r>
            <a:r>
              <a:rPr lang="da-DK" baseline="0" dirty="0" err="1" smtClean="0"/>
              <a:t>goal</a:t>
            </a:r>
            <a:r>
              <a:rPr lang="da-DK" baseline="0" dirty="0" smtClean="0"/>
              <a:t> is to test </a:t>
            </a:r>
            <a:r>
              <a:rPr lang="da-DK" baseline="0" dirty="0" err="1" smtClean="0"/>
              <a:t>whether</a:t>
            </a:r>
            <a:r>
              <a:rPr lang="da-DK" baseline="0" dirty="0" smtClean="0"/>
              <a:t> </a:t>
            </a:r>
            <a:r>
              <a:rPr lang="da-DK" baseline="0" dirty="0" err="1" smtClean="0"/>
              <a:t>predicted</a:t>
            </a:r>
            <a:r>
              <a:rPr lang="da-DK" baseline="0" dirty="0" smtClean="0"/>
              <a:t> measures </a:t>
            </a:r>
            <a:r>
              <a:rPr lang="da-DK" baseline="0" dirty="0" err="1" smtClean="0"/>
              <a:t>are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correlated</a:t>
            </a:r>
            <a:r>
              <a:rPr lang="da-DK" baseline="0" dirty="0" smtClean="0"/>
              <a:t> with </a:t>
            </a:r>
            <a:r>
              <a:rPr lang="da-DK" baseline="0" dirty="0" err="1" smtClean="0"/>
              <a:t>clinical</a:t>
            </a:r>
            <a:r>
              <a:rPr lang="da-DK" baseline="0" dirty="0" smtClean="0"/>
              <a:t> </a:t>
            </a:r>
            <a:r>
              <a:rPr lang="da-DK" baseline="0" dirty="0" err="1" smtClean="0"/>
              <a:t>measurements</a:t>
            </a:r>
            <a:r>
              <a:rPr lang="da-DK" baseline="0" dirty="0" smtClean="0"/>
              <a:t> or diagnoses from the Danish National Patient Register.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27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8483895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28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1373624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ias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dirty="0" smtClean="0"/>
              <a:t>Here I have </a:t>
            </a:r>
            <a:r>
              <a:rPr lang="da-DK" dirty="0" err="1" smtClean="0"/>
              <a:t>listed</a:t>
            </a:r>
            <a:r>
              <a:rPr lang="da-DK" baseline="0" dirty="0" smtClean="0"/>
              <a:t> the </a:t>
            </a:r>
            <a:r>
              <a:rPr lang="da-DK" baseline="0" dirty="0" err="1" smtClean="0"/>
              <a:t>the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lowest</a:t>
            </a:r>
            <a:r>
              <a:rPr lang="da-DK" baseline="0" dirty="0" smtClean="0"/>
              <a:t> and </a:t>
            </a:r>
            <a:r>
              <a:rPr lang="da-DK" baseline="0" dirty="0" err="1" smtClean="0"/>
              <a:t>highest</a:t>
            </a:r>
            <a:r>
              <a:rPr lang="da-DK" baseline="0" dirty="0" smtClean="0"/>
              <a:t> job-</a:t>
            </a:r>
            <a:r>
              <a:rPr lang="da-DK" baseline="0" dirty="0" err="1" smtClean="0"/>
              <a:t>groups</a:t>
            </a:r>
            <a:r>
              <a:rPr lang="da-DK" baseline="0" dirty="0" smtClean="0"/>
              <a:t> for </a:t>
            </a:r>
            <a:r>
              <a:rPr lang="da-DK" baseline="0" dirty="0" err="1" smtClean="0"/>
              <a:t>each</a:t>
            </a:r>
            <a:r>
              <a:rPr lang="da-DK" baseline="0" dirty="0" smtClean="0"/>
              <a:t> </a:t>
            </a:r>
            <a:r>
              <a:rPr lang="da-DK" baseline="0" dirty="0" err="1" smtClean="0"/>
              <a:t>lifestyle</a:t>
            </a:r>
            <a:r>
              <a:rPr lang="da-DK" baseline="0" dirty="0" smtClean="0"/>
              <a:t> factor </a:t>
            </a:r>
            <a:r>
              <a:rPr lang="da-DK" baseline="0" dirty="0" err="1" smtClean="0"/>
              <a:t>according</a:t>
            </a:r>
            <a:r>
              <a:rPr lang="da-DK" baseline="0" dirty="0" smtClean="0"/>
              <a:t> to </a:t>
            </a:r>
            <a:r>
              <a:rPr lang="da-DK" baseline="0" dirty="0" err="1" smtClean="0"/>
              <a:t>period</a:t>
            </a:r>
            <a:r>
              <a:rPr lang="da-DK" baseline="0" dirty="0" smtClean="0"/>
              <a:t>. </a:t>
            </a:r>
            <a:r>
              <a:rPr lang="da-DK" baseline="0" dirty="0" err="1" smtClean="0"/>
              <a:t>Either</a:t>
            </a:r>
            <a:r>
              <a:rPr lang="da-DK" baseline="0" dirty="0" smtClean="0"/>
              <a:t> 1981 to 87 or 2001 to 2005. It is just as </a:t>
            </a:r>
            <a:r>
              <a:rPr lang="da-DK" baseline="0" dirty="0" err="1" smtClean="0"/>
              <a:t>you</a:t>
            </a:r>
            <a:r>
              <a:rPr lang="da-DK" baseline="0" dirty="0" smtClean="0"/>
              <a:t> </a:t>
            </a:r>
            <a:r>
              <a:rPr lang="da-DK" baseline="0" dirty="0" err="1" smtClean="0"/>
              <a:t>can</a:t>
            </a:r>
            <a:r>
              <a:rPr lang="da-DK" baseline="0" dirty="0" smtClean="0"/>
              <a:t> </a:t>
            </a:r>
            <a:r>
              <a:rPr lang="da-DK" baseline="0" dirty="0" err="1" smtClean="0"/>
              <a:t>get</a:t>
            </a:r>
            <a:r>
              <a:rPr lang="da-DK" baseline="0" dirty="0" smtClean="0"/>
              <a:t> a </a:t>
            </a:r>
            <a:r>
              <a:rPr lang="da-DK" baseline="0" dirty="0" err="1" smtClean="0"/>
              <a:t>picture</a:t>
            </a:r>
            <a:r>
              <a:rPr lang="da-DK" baseline="0" dirty="0" smtClean="0"/>
              <a:t> of </a:t>
            </a:r>
            <a:r>
              <a:rPr lang="da-DK" baseline="0" dirty="0" err="1" smtClean="0"/>
              <a:t>which</a:t>
            </a:r>
            <a:r>
              <a:rPr lang="da-DK" baseline="0" dirty="0" smtClean="0"/>
              <a:t> job-</a:t>
            </a:r>
            <a:r>
              <a:rPr lang="da-DK" baseline="0" dirty="0" err="1" smtClean="0"/>
              <a:t>groups</a:t>
            </a:r>
            <a:r>
              <a:rPr lang="da-DK" baseline="0" dirty="0" smtClean="0"/>
              <a:t> </a:t>
            </a:r>
            <a:r>
              <a:rPr lang="da-DK" baseline="0" dirty="0" err="1" smtClean="0"/>
              <a:t>there</a:t>
            </a:r>
            <a:r>
              <a:rPr lang="da-DK" baseline="0" dirty="0" smtClean="0"/>
              <a:t> have </a:t>
            </a:r>
            <a:r>
              <a:rPr lang="da-DK" baseline="0" dirty="0" err="1" smtClean="0"/>
              <a:t>very</a:t>
            </a:r>
            <a:r>
              <a:rPr lang="da-DK" baseline="0" dirty="0" smtClean="0"/>
              <a:t> </a:t>
            </a:r>
            <a:r>
              <a:rPr lang="da-DK" baseline="0" dirty="0" err="1" smtClean="0"/>
              <a:t>low</a:t>
            </a:r>
            <a:r>
              <a:rPr lang="da-DK" baseline="0" dirty="0" smtClean="0"/>
              <a:t> or </a:t>
            </a:r>
            <a:r>
              <a:rPr lang="da-DK" baseline="0" dirty="0" err="1" smtClean="0"/>
              <a:t>very</a:t>
            </a:r>
            <a:r>
              <a:rPr lang="da-DK" baseline="0" dirty="0" smtClean="0"/>
              <a:t> </a:t>
            </a:r>
            <a:r>
              <a:rPr lang="da-DK" baseline="0" dirty="0" err="1" smtClean="0"/>
              <a:t>high</a:t>
            </a:r>
            <a:r>
              <a:rPr lang="da-DK" baseline="0" dirty="0" smtClean="0"/>
              <a:t> </a:t>
            </a:r>
            <a:r>
              <a:rPr lang="da-DK" baseline="0" dirty="0" err="1" smtClean="0"/>
              <a:t>values</a:t>
            </a:r>
            <a:r>
              <a:rPr lang="da-DK" baseline="0" dirty="0" smtClean="0"/>
              <a:t>. But overall </a:t>
            </a:r>
            <a:r>
              <a:rPr lang="da-DK" baseline="0" dirty="0" err="1" smtClean="0"/>
              <a:t>we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see</a:t>
            </a:r>
            <a:r>
              <a:rPr lang="da-DK" baseline="0" dirty="0" smtClean="0"/>
              <a:t> a </a:t>
            </a:r>
            <a:r>
              <a:rPr lang="da-DK" baseline="0" dirty="0" err="1" smtClean="0"/>
              <a:t>picture</a:t>
            </a:r>
            <a:r>
              <a:rPr lang="da-DK" baseline="0" dirty="0" smtClean="0"/>
              <a:t> as </a:t>
            </a:r>
            <a:r>
              <a:rPr lang="da-DK" baseline="0" dirty="0" err="1" smtClean="0"/>
              <a:t>expected</a:t>
            </a:r>
            <a:r>
              <a:rPr lang="da-DK" baseline="0" dirty="0" smtClean="0"/>
              <a:t> </a:t>
            </a:r>
            <a:r>
              <a:rPr lang="da-DK" baseline="0" dirty="0" err="1" smtClean="0"/>
              <a:t>except</a:t>
            </a:r>
            <a:r>
              <a:rPr lang="da-DK" baseline="0" dirty="0" smtClean="0"/>
              <a:t> for </a:t>
            </a:r>
            <a:r>
              <a:rPr lang="da-DK" baseline="0" dirty="0" err="1" smtClean="0"/>
              <a:t>physical</a:t>
            </a:r>
            <a:r>
              <a:rPr lang="da-DK" baseline="0" dirty="0" smtClean="0"/>
              <a:t> </a:t>
            </a:r>
            <a:r>
              <a:rPr lang="da-DK" baseline="0" dirty="0" err="1" smtClean="0"/>
              <a:t>activity</a:t>
            </a:r>
            <a:r>
              <a:rPr lang="da-DK" baseline="0" dirty="0" smtClean="0"/>
              <a:t>, </a:t>
            </a:r>
            <a:r>
              <a:rPr lang="da-DK" baseline="0" dirty="0" err="1" smtClean="0"/>
              <a:t>which</a:t>
            </a:r>
            <a:r>
              <a:rPr lang="da-DK" baseline="0" dirty="0" smtClean="0"/>
              <a:t> is a </a:t>
            </a:r>
            <a:r>
              <a:rPr lang="da-DK" baseline="0" dirty="0" err="1" smtClean="0"/>
              <a:t>little</a:t>
            </a:r>
            <a:r>
              <a:rPr lang="da-DK" baseline="0" dirty="0" smtClean="0"/>
              <a:t> </a:t>
            </a:r>
            <a:r>
              <a:rPr lang="da-DK" baseline="0" dirty="0" err="1" smtClean="0"/>
              <a:t>suprising</a:t>
            </a:r>
            <a:r>
              <a:rPr lang="da-DK" baseline="0" dirty="0" smtClean="0"/>
              <a:t>.</a:t>
            </a:r>
            <a:endParaRPr lang="da-DK" dirty="0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ACE23D-E7ED-47B9-96BC-049FCFD7D943}" type="slidenum">
              <a:rPr lang="da-DK" smtClean="0"/>
              <a:t>29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878452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ktangel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ktangel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ktangel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ktangel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ktangel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Afrundet rektangel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Afrundet rektangel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ktangel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ktangel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ktangel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ktangel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da-DK" smtClean="0"/>
              <a:t>Klik for at redigere i master</a:t>
            </a:r>
            <a:endParaRPr kumimoji="0" lang="en-US"/>
          </a:p>
        </p:txBody>
      </p:sp>
      <p:sp>
        <p:nvSpPr>
          <p:cNvPr id="9" name="Undertitel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a-DK" smtClean="0"/>
              <a:t>Klik for at redigere i master</a:t>
            </a:r>
            <a:endParaRPr kumimoji="0" lang="en-US"/>
          </a:p>
        </p:txBody>
      </p:sp>
      <p:sp>
        <p:nvSpPr>
          <p:cNvPr id="28" name="Pladsholder til dato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22452880-6C81-43F8-ACCF-9D2951CC6071}" type="datetimeFigureOut">
              <a:rPr lang="da-DK" smtClean="0"/>
              <a:t>02-11-2016</a:t>
            </a:fld>
            <a:endParaRPr lang="da-DK"/>
          </a:p>
        </p:txBody>
      </p:sp>
      <p:sp>
        <p:nvSpPr>
          <p:cNvPr id="17" name="Pladsholder til sidefod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da-DK"/>
          </a:p>
        </p:txBody>
      </p:sp>
      <p:sp>
        <p:nvSpPr>
          <p:cNvPr id="29" name="Pladsholder til diasnumm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08098160-11B2-4357-B576-811E7FA5E400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a-DK" smtClean="0"/>
              <a:t>Klik for at redigere i master</a:t>
            </a:r>
            <a:endParaRPr kumimoji="0" lang="en-US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da-DK" smtClean="0"/>
              <a:t>Klik for at redigere i master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52880-6C81-43F8-ACCF-9D2951CC6071}" type="datetimeFigureOut">
              <a:rPr lang="da-DK" smtClean="0"/>
              <a:t>02-11-2016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8160-11B2-4357-B576-811E7FA5E400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da-DK" smtClean="0"/>
              <a:t>Klik for at redigere i master</a:t>
            </a:r>
            <a:endParaRPr kumimoji="0" lang="en-US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a-DK" smtClean="0"/>
              <a:t>Klik for at redigere i master</a:t>
            </a:r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52880-6C81-43F8-ACCF-9D2951CC6071}" type="datetimeFigureOut">
              <a:rPr lang="da-DK" smtClean="0"/>
              <a:t>02-11-2016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8160-11B2-4357-B576-811E7FA5E400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a-DK" smtClean="0"/>
              <a:t>Klik for at redigere i master</a:t>
            </a:r>
            <a:endParaRPr kumimoji="0" lang="en-US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da-DK" smtClean="0"/>
              <a:t>Klik for at redigere i master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da-DK" smtClean="0"/>
              <a:t>Klik for at redigere i master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52880-6C81-43F8-ACCF-9D2951CC6071}" type="datetimeFigureOut">
              <a:rPr lang="da-DK" smtClean="0"/>
              <a:t>02-11-2016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8160-11B2-4357-B576-811E7FA5E400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da-DK" smtClean="0"/>
              <a:t>Klik for at redigere i master</a:t>
            </a:r>
            <a:endParaRPr kumimoji="0" lang="en-US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da-DK" smtClean="0"/>
              <a:t>Klik for at redigere i master</a:t>
            </a:r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da-DK" smtClean="0"/>
              <a:t>Klik for at redigere i master</a:t>
            </a:r>
          </a:p>
        </p:txBody>
      </p:sp>
      <p:sp>
        <p:nvSpPr>
          <p:cNvPr id="5" name="Pladsholder til indhold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da-DK" smtClean="0"/>
              <a:t>Klik for at redigere i master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da-DK" smtClean="0"/>
              <a:t>Klik for at redigere i master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26" name="Pladsholder til dato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2452880-6C81-43F8-ACCF-9D2951CC6071}" type="datetimeFigureOut">
              <a:rPr lang="da-DK" smtClean="0"/>
              <a:t>02-11-2016</a:t>
            </a:fld>
            <a:endParaRPr lang="da-DK"/>
          </a:p>
        </p:txBody>
      </p:sp>
      <p:sp>
        <p:nvSpPr>
          <p:cNvPr id="27" name="Pladsholder til diasnumm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8098160-11B2-4357-B576-811E7FA5E400}" type="slidenum">
              <a:rPr lang="da-DK" smtClean="0"/>
              <a:t>‹nr.›</a:t>
            </a:fld>
            <a:endParaRPr lang="da-DK"/>
          </a:p>
        </p:txBody>
      </p:sp>
      <p:sp>
        <p:nvSpPr>
          <p:cNvPr id="28" name="Pladsholder til sidefod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da-D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da-DK" smtClean="0"/>
              <a:t>Klik for at redigere i master</a:t>
            </a:r>
            <a:endParaRPr kumimoji="0" lang="en-US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22452880-6C81-43F8-ACCF-9D2951CC6071}" type="datetimeFigureOut">
              <a:rPr lang="da-DK" smtClean="0"/>
              <a:t>02-11-2016</a:t>
            </a:fld>
            <a:endParaRPr lang="da-DK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da-DK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08098160-11B2-4357-B576-811E7FA5E400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52880-6C81-43F8-ACCF-9D2951CC6071}" type="datetimeFigureOut">
              <a:rPr lang="da-DK" smtClean="0"/>
              <a:t>02-11-2016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dias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8160-11B2-4357-B576-811E7FA5E400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da-DK" smtClean="0"/>
              <a:t>Klik for at redigere i master</a:t>
            </a:r>
            <a:endParaRPr kumimoji="0" lang="en-US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a-DK" smtClean="0"/>
              <a:t>Klik for at redigere i master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da-DK" smtClean="0"/>
              <a:t>Klik for at redigere i master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52880-6C81-43F8-ACCF-9D2951CC6071}" type="datetimeFigureOut">
              <a:rPr lang="da-DK" smtClean="0"/>
              <a:t>02-11-2016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8160-11B2-4357-B576-811E7FA5E400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da-DK" smtClean="0"/>
              <a:t>Klik for at redigere i master</a:t>
            </a:r>
            <a:endParaRPr kumimoji="0" lang="en-US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a-DK" smtClean="0"/>
              <a:t>Klik på ikonet for at tilføje et billede</a:t>
            </a:r>
            <a:endParaRPr kumimoji="0" lang="en-US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a-DK" smtClean="0"/>
              <a:t>Klik for at redigere i master</a:t>
            </a:r>
          </a:p>
        </p:txBody>
      </p:sp>
      <p:sp>
        <p:nvSpPr>
          <p:cNvPr id="5" name="Pladsholder til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52880-6C81-43F8-ACCF-9D2951CC6071}" type="datetimeFigureOut">
              <a:rPr lang="da-DK" smtClean="0"/>
              <a:t>02-11-2016</a:t>
            </a:fld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8160-11B2-4357-B576-811E7FA5E400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a-DK" smtClean="0"/>
              <a:t>Klik for at redigere i master</a:t>
            </a:r>
            <a:endParaRPr kumimoji="0" lang="en-US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a-DK" smtClean="0"/>
              <a:t>Klik for at redigere i master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52880-6C81-43F8-ACCF-9D2951CC6071}" type="datetimeFigureOut">
              <a:rPr lang="da-DK" smtClean="0"/>
              <a:t>02-11-2016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8160-11B2-4357-B576-811E7FA5E400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da-DK" smtClean="0"/>
              <a:t>Klik for at redigere i master</a:t>
            </a:r>
            <a:endParaRPr kumimoji="0" lang="en-US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da-DK" smtClean="0"/>
              <a:t>Klik for at redigere i master</a:t>
            </a:r>
          </a:p>
          <a:p>
            <a:pPr lvl="1" eaLnBrk="1" latinLnBrk="0" hangingPunct="1"/>
            <a:r>
              <a:rPr lang="da-DK" smtClean="0"/>
              <a:t>Andet niveau</a:t>
            </a:r>
          </a:p>
          <a:p>
            <a:pPr lvl="2" eaLnBrk="1" latinLnBrk="0" hangingPunct="1"/>
            <a:r>
              <a:rPr lang="da-DK" smtClean="0"/>
              <a:t>Tredje niveau</a:t>
            </a:r>
          </a:p>
          <a:p>
            <a:pPr lvl="3" eaLnBrk="1" latinLnBrk="0" hangingPunct="1"/>
            <a:r>
              <a:rPr lang="da-DK" smtClean="0"/>
              <a:t>Fjerde niveau</a:t>
            </a:r>
          </a:p>
          <a:p>
            <a:pPr lvl="4" eaLnBrk="1" latinLnBrk="0" hangingPunct="1"/>
            <a:r>
              <a:rPr lang="da-DK" smtClean="0"/>
              <a:t>Femte niveau</a:t>
            </a:r>
            <a:endParaRPr kumimoji="0" lang="en-US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52880-6C81-43F8-ACCF-9D2951CC6071}" type="datetimeFigureOut">
              <a:rPr lang="da-DK" smtClean="0"/>
              <a:t>02-11-2016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98160-11B2-4357-B576-811E7FA5E400}" type="slidenum">
              <a:rPr lang="da-DK" smtClean="0"/>
              <a:t>‹nr.›</a:t>
            </a:fld>
            <a:endParaRPr lang="da-D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ktangel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ktangel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ktangel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ktangel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ktangel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Afrundet rektangel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Afrundet rektangel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ktangel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ktangel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ktangel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ktangel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ktangel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ktangel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Pladsholder til titel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a-DK" smtClean="0"/>
              <a:t>Klik for at redigere i master</a:t>
            </a:r>
            <a:endParaRPr kumimoji="0" lang="en-US"/>
          </a:p>
        </p:txBody>
      </p:sp>
      <p:sp>
        <p:nvSpPr>
          <p:cNvPr id="13" name="Pladsholder til teks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a-DK" smtClean="0"/>
              <a:t>Klik for at redigere i master</a:t>
            </a:r>
          </a:p>
          <a:p>
            <a:pPr lvl="1" eaLnBrk="1" latinLnBrk="0" hangingPunct="1"/>
            <a:r>
              <a:rPr kumimoji="0" lang="da-DK" smtClean="0"/>
              <a:t>Andet niveau</a:t>
            </a:r>
          </a:p>
          <a:p>
            <a:pPr lvl="2" eaLnBrk="1" latinLnBrk="0" hangingPunct="1"/>
            <a:r>
              <a:rPr kumimoji="0" lang="da-DK" smtClean="0"/>
              <a:t>Tredje niveau</a:t>
            </a:r>
          </a:p>
          <a:p>
            <a:pPr lvl="3" eaLnBrk="1" latinLnBrk="0" hangingPunct="1"/>
            <a:r>
              <a:rPr kumimoji="0" lang="da-DK" smtClean="0"/>
              <a:t>Fjerde niveau</a:t>
            </a:r>
          </a:p>
          <a:p>
            <a:pPr lvl="4" eaLnBrk="1" latinLnBrk="0" hangingPunct="1"/>
            <a:r>
              <a:rPr kumimoji="0" lang="da-DK" smtClean="0"/>
              <a:t>Femte niveau</a:t>
            </a:r>
            <a:endParaRPr kumimoji="0" lang="en-US"/>
          </a:p>
        </p:txBody>
      </p:sp>
      <p:sp>
        <p:nvSpPr>
          <p:cNvPr id="14" name="Pladsholder til dato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22452880-6C81-43F8-ACCF-9D2951CC6071}" type="datetimeFigureOut">
              <a:rPr lang="da-DK" smtClean="0"/>
              <a:t>02-11-2016</a:t>
            </a:fld>
            <a:endParaRPr lang="da-DK"/>
          </a:p>
        </p:txBody>
      </p:sp>
      <p:sp>
        <p:nvSpPr>
          <p:cNvPr id="3" name="Pladsholder til sidefod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da-DK"/>
          </a:p>
        </p:txBody>
      </p:sp>
      <p:sp>
        <p:nvSpPr>
          <p:cNvPr id="23" name="Pladsholder til diasnumm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08098160-11B2-4357-B576-811E7FA5E400}" type="slidenum">
              <a:rPr lang="da-DK" smtClean="0"/>
              <a:t>‹nr.›</a:t>
            </a:fld>
            <a:endParaRPr lang="da-D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57200" y="1670943"/>
            <a:ext cx="8458200" cy="147002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dirty="0" smtClean="0"/>
              <a:t>Lifestyle JEMs in DOC*X</a:t>
            </a:r>
            <a:br>
              <a:rPr lang="en-US" dirty="0" smtClean="0"/>
            </a:br>
            <a:r>
              <a:rPr lang="en-US" sz="2400" dirty="0" smtClean="0"/>
              <a:t>Preliminary results</a:t>
            </a:r>
            <a:endParaRPr lang="en-US" sz="2400" dirty="0"/>
          </a:p>
        </p:txBody>
      </p:sp>
      <p:sp>
        <p:nvSpPr>
          <p:cNvPr id="3" name="Undertitel 2"/>
          <p:cNvSpPr>
            <a:spLocks noGrp="1"/>
          </p:cNvSpPr>
          <p:nvPr>
            <p:ph type="subTitle" idx="1"/>
          </p:nvPr>
        </p:nvSpPr>
        <p:spPr>
          <a:xfrm>
            <a:off x="539552" y="3933056"/>
            <a:ext cx="5976664" cy="504056"/>
          </a:xfrm>
        </p:spPr>
        <p:txBody>
          <a:bodyPr>
            <a:normAutofit/>
          </a:bodyPr>
          <a:lstStyle/>
          <a:p>
            <a:r>
              <a:rPr lang="da-DK" i="1" dirty="0" smtClean="0"/>
              <a:t>Sesilje B. Petersen       </a:t>
            </a:r>
            <a:r>
              <a:rPr lang="da-DK" sz="1600" i="1" dirty="0" err="1" smtClean="0"/>
              <a:t>cand.scient</a:t>
            </a:r>
            <a:r>
              <a:rPr lang="da-DK" sz="1600" i="1" dirty="0" smtClean="0"/>
              <a:t>, </a:t>
            </a:r>
            <a:r>
              <a:rPr lang="da-DK" sz="1600" i="1" dirty="0" err="1" smtClean="0"/>
              <a:t>PhD</a:t>
            </a:r>
            <a:endParaRPr lang="da-DK" sz="1600" i="1" dirty="0" smtClean="0"/>
          </a:p>
          <a:p>
            <a:endParaRPr lang="da-DK" dirty="0"/>
          </a:p>
        </p:txBody>
      </p:sp>
      <p:sp>
        <p:nvSpPr>
          <p:cNvPr id="4" name="Rektangel 3"/>
          <p:cNvSpPr/>
          <p:nvPr/>
        </p:nvSpPr>
        <p:spPr>
          <a:xfrm>
            <a:off x="539552" y="4669393"/>
            <a:ext cx="81369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/>
              <a:t>Project group:</a:t>
            </a:r>
            <a:r>
              <a:rPr lang="en-US" sz="1600" dirty="0" smtClean="0"/>
              <a:t> Sesilje B. Petersen</a:t>
            </a:r>
            <a:r>
              <a:rPr lang="en-US" sz="1600" baseline="30000" dirty="0" smtClean="0"/>
              <a:t>1</a:t>
            </a:r>
            <a:r>
              <a:rPr lang="en-US" sz="1600" dirty="0" smtClean="0"/>
              <a:t>, Esben M. Flachs</a:t>
            </a:r>
            <a:r>
              <a:rPr lang="en-US" sz="1600" baseline="30000" dirty="0" smtClean="0"/>
              <a:t>1</a:t>
            </a:r>
            <a:r>
              <a:rPr lang="en-US" sz="1600" dirty="0" smtClean="0"/>
              <a:t>, Ebbe Villadsen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,</a:t>
            </a:r>
            <a:r>
              <a:rPr lang="en-US" sz="1600" baseline="30000" dirty="0" smtClean="0"/>
              <a:t> </a:t>
            </a:r>
            <a:r>
              <a:rPr lang="en-US" sz="1600" dirty="0" smtClean="0"/>
              <a:t>Eva Prescott</a:t>
            </a:r>
            <a:r>
              <a:rPr lang="en-US" sz="1600" baseline="30000" dirty="0" smtClean="0"/>
              <a:t>3</a:t>
            </a:r>
            <a:r>
              <a:rPr lang="en-US" sz="1600" dirty="0" smtClean="0"/>
              <a:t>, Anne Tjønneland</a:t>
            </a:r>
            <a:r>
              <a:rPr lang="en-US" sz="1600" baseline="30000" dirty="0" smtClean="0"/>
              <a:t>4</a:t>
            </a:r>
            <a:r>
              <a:rPr lang="en-US" sz="1600" dirty="0" smtClean="0"/>
              <a:t>, Merete Osler</a:t>
            </a:r>
            <a:r>
              <a:rPr lang="en-US" sz="1600" baseline="30000" dirty="0" smtClean="0"/>
              <a:t>5</a:t>
            </a:r>
            <a:r>
              <a:rPr lang="en-US" sz="1600" dirty="0" smtClean="0"/>
              <a:t>, Ingelise Andersen</a:t>
            </a:r>
            <a:r>
              <a:rPr lang="en-US" sz="1600" baseline="30000" dirty="0" smtClean="0"/>
              <a:t>6</a:t>
            </a:r>
            <a:r>
              <a:rPr lang="en-US" sz="1600" dirty="0" smtClean="0"/>
              <a:t>, </a:t>
            </a:r>
            <a:r>
              <a:rPr lang="en-US" sz="1600" dirty="0" err="1" smtClean="0"/>
              <a:t>Knud</a:t>
            </a:r>
            <a:r>
              <a:rPr lang="en-US" sz="1600" dirty="0" smtClean="0"/>
              <a:t> Juel</a:t>
            </a:r>
            <a:r>
              <a:rPr lang="en-US" sz="1600" baseline="30000" dirty="0" smtClean="0"/>
              <a:t>7</a:t>
            </a:r>
            <a:r>
              <a:rPr lang="en-US" sz="1600" dirty="0" smtClean="0"/>
              <a:t>, Jens P. Bonde</a:t>
            </a:r>
            <a:r>
              <a:rPr lang="en-US" sz="1600" baseline="30000" dirty="0" smtClean="0"/>
              <a:t>1</a:t>
            </a:r>
            <a:endParaRPr lang="en-US" sz="1600" dirty="0" smtClean="0"/>
          </a:p>
          <a:p>
            <a:r>
              <a:rPr lang="en-US" sz="1200" dirty="0" smtClean="0"/>
              <a:t> </a:t>
            </a:r>
          </a:p>
          <a:p>
            <a:pPr marL="228600" indent="-228600">
              <a:buAutoNum type="arabicPeriod"/>
            </a:pPr>
            <a:r>
              <a:rPr lang="en-US" sz="1200" dirty="0" smtClean="0"/>
              <a:t>Department of Occupational and Environmental Medicine, Bispebjerg University Hospital, Copenhagen, Denmark.</a:t>
            </a:r>
          </a:p>
          <a:p>
            <a:pPr marL="228600" indent="-228600">
              <a:buAutoNum type="arabicPeriod"/>
            </a:pPr>
            <a:r>
              <a:rPr lang="en-US" sz="1200" dirty="0" smtClean="0"/>
              <a:t>National Research Centre for Working Environment, Copenhagen, Denmark</a:t>
            </a:r>
          </a:p>
          <a:p>
            <a:pPr marL="228600" indent="-228600">
              <a:buAutoNum type="arabicPeriod"/>
            </a:pPr>
            <a:r>
              <a:rPr lang="en-US" sz="1200" dirty="0" smtClean="0"/>
              <a:t>Department of Cardiology, Bispebjerg University Hospital, Copenhagen, Denmark</a:t>
            </a:r>
          </a:p>
          <a:p>
            <a:pPr marL="228600" indent="-228600">
              <a:buAutoNum type="arabicPeriod"/>
            </a:pPr>
            <a:r>
              <a:rPr lang="en-US" sz="1200" dirty="0" smtClean="0"/>
              <a:t>Danish Cancer Society Research Center, Copenhagen, Denmark</a:t>
            </a:r>
          </a:p>
          <a:p>
            <a:pPr marL="228600" indent="-228600">
              <a:buAutoNum type="arabicPeriod"/>
            </a:pPr>
            <a:r>
              <a:rPr lang="en-US" sz="1200" dirty="0" smtClean="0"/>
              <a:t>Research Centre for Prevention and Health, Capital Region of Denmark, Glostrup, Denmark</a:t>
            </a:r>
          </a:p>
          <a:p>
            <a:pPr marL="228600" indent="-228600">
              <a:buAutoNum type="arabicPeriod"/>
            </a:pPr>
            <a:r>
              <a:rPr lang="en-US" sz="1200" dirty="0" smtClean="0"/>
              <a:t>Section of Social Medicine, Institute of Public Health, University of Copenhagen, Denmark</a:t>
            </a:r>
          </a:p>
          <a:p>
            <a:pPr marL="228600" indent="-228600">
              <a:buAutoNum type="arabicPeriod"/>
            </a:pPr>
            <a:r>
              <a:rPr lang="en-US" sz="1200" dirty="0" smtClean="0"/>
              <a:t>National Institute of Public Health, University of Southern Denmark, Denmark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61109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066800"/>
          </a:xfrm>
        </p:spPr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23528" y="1772816"/>
            <a:ext cx="8229600" cy="489654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>
                <a:latin typeface="Calibri" panose="020F0502020204030204" pitchFamily="34" charset="0"/>
              </a:rPr>
              <a:t>Introduction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>
                <a:latin typeface="Calibri" panose="020F0502020204030204" pitchFamily="34" charset="0"/>
              </a:rPr>
              <a:t>Objectives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Data </a:t>
            </a:r>
            <a:r>
              <a:rPr lang="en-US" sz="2400" dirty="0" smtClean="0">
                <a:latin typeface="Calibri" panose="020F0502020204030204" pitchFamily="34" charset="0"/>
              </a:rPr>
              <a:t>material</a:t>
            </a:r>
            <a:endParaRPr lang="en-US" sz="2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Questionnaire harmonization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Data overview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da-DK" sz="2400" dirty="0" smtClean="0">
                <a:latin typeface="Calibri" panose="020F0502020204030204" pitchFamily="34" charset="0"/>
              </a:rPr>
              <a:t>Construction of the </a:t>
            </a:r>
            <a:r>
              <a:rPr lang="da-DK" sz="2400" dirty="0" err="1" smtClean="0">
                <a:latin typeface="Calibri" panose="020F0502020204030204" pitchFamily="34" charset="0"/>
              </a:rPr>
              <a:t>JEMs</a:t>
            </a:r>
            <a:endParaRPr lang="da-DK" sz="2400" dirty="0" smtClean="0">
              <a:latin typeface="Calibri" panose="020F0502020204030204" pitchFamily="34" charset="0"/>
            </a:endParaRP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da-DK" sz="2400" dirty="0" err="1" smtClean="0">
                <a:latin typeface="Calibri" panose="020F0502020204030204" pitchFamily="34" charset="0"/>
              </a:rPr>
              <a:t>Intraclass</a:t>
            </a:r>
            <a:r>
              <a:rPr lang="da-DK" sz="2400" dirty="0" smtClean="0">
                <a:latin typeface="Calibri" panose="020F0502020204030204" pitchFamily="34" charset="0"/>
              </a:rPr>
              <a:t> </a:t>
            </a:r>
            <a:r>
              <a:rPr lang="da-DK" sz="2400" dirty="0" err="1">
                <a:latin typeface="Calibri" panose="020F0502020204030204" pitchFamily="34" charset="0"/>
              </a:rPr>
              <a:t>Correlation</a:t>
            </a:r>
            <a:r>
              <a:rPr lang="da-DK" sz="2400" dirty="0">
                <a:latin typeface="Calibri" panose="020F0502020204030204" pitchFamily="34" charset="0"/>
              </a:rPr>
              <a:t> </a:t>
            </a:r>
            <a:r>
              <a:rPr lang="da-DK" sz="2400" dirty="0" err="1" smtClean="0">
                <a:latin typeface="Calibri" panose="020F0502020204030204" pitchFamily="34" charset="0"/>
              </a:rPr>
              <a:t>Coefficients</a:t>
            </a:r>
            <a:endParaRPr lang="da-DK" sz="2400" dirty="0" smtClean="0">
              <a:latin typeface="Calibri" panose="020F0502020204030204" pitchFamily="34" charset="0"/>
            </a:endParaRP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>
                <a:latin typeface="Calibri" panose="020F0502020204030204" pitchFamily="34" charset="0"/>
              </a:rPr>
              <a:t>Discussion and conclusion</a:t>
            </a:r>
            <a:endParaRPr lang="da-DK" sz="2400" dirty="0">
              <a:latin typeface="Calibri" panose="020F0502020204030204" pitchFamily="34" charset="0"/>
            </a:endParaRPr>
          </a:p>
          <a:p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lvl="1"/>
            <a:endParaRPr lang="en-US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411480" lvl="1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7659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778024"/>
            <a:ext cx="8229600" cy="1066800"/>
          </a:xfrm>
        </p:spPr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2060848"/>
            <a:ext cx="8435280" cy="4513688"/>
          </a:xfrm>
        </p:spPr>
        <p:txBody>
          <a:bodyPr>
            <a:noAutofit/>
          </a:bodyPr>
          <a:lstStyle/>
          <a:p>
            <a:r>
              <a:rPr lang="en-US" sz="2400" dirty="0" smtClean="0">
                <a:latin typeface="Calibri" panose="020F0502020204030204" pitchFamily="34" charset="0"/>
              </a:rPr>
              <a:t>One major limitation when using JEMs is the increased risk of confounding – Potential </a:t>
            </a:r>
            <a:r>
              <a:rPr lang="en-US" sz="2400" dirty="0">
                <a:latin typeface="Calibri" panose="020F0502020204030204" pitchFamily="34" charset="0"/>
              </a:rPr>
              <a:t>covariates on individual </a:t>
            </a:r>
            <a:r>
              <a:rPr lang="en-US" sz="2400" dirty="0" smtClean="0">
                <a:latin typeface="Calibri" panose="020F0502020204030204" pitchFamily="34" charset="0"/>
              </a:rPr>
              <a:t>level </a:t>
            </a:r>
            <a:r>
              <a:rPr lang="en-US" sz="2400" dirty="0">
                <a:latin typeface="Calibri" panose="020F0502020204030204" pitchFamily="34" charset="0"/>
              </a:rPr>
              <a:t>are not included in a </a:t>
            </a:r>
            <a:r>
              <a:rPr lang="en-US" sz="2400" dirty="0" smtClean="0">
                <a:latin typeface="Calibri" panose="020F0502020204030204" pitchFamily="34" charset="0"/>
              </a:rPr>
              <a:t>JEM.</a:t>
            </a:r>
          </a:p>
          <a:p>
            <a:pPr marL="109728" indent="0">
              <a:buNone/>
            </a:pPr>
            <a:endParaRPr lang="en-US" sz="2400" dirty="0" smtClean="0">
              <a:latin typeface="Calibri" panose="020F0502020204030204" pitchFamily="34" charset="0"/>
            </a:endParaRPr>
          </a:p>
          <a:p>
            <a:r>
              <a:rPr lang="en-US" sz="2400" dirty="0">
                <a:latin typeface="Calibri" panose="020F0502020204030204" pitchFamily="34" charset="0"/>
              </a:rPr>
              <a:t>S</a:t>
            </a:r>
            <a:r>
              <a:rPr lang="en-US" sz="2400" dirty="0" smtClean="0">
                <a:latin typeface="Calibri" panose="020F0502020204030204" pitchFamily="34" charset="0"/>
              </a:rPr>
              <a:t>ocio-economic and educational level is strong predictors for health.</a:t>
            </a:r>
          </a:p>
          <a:p>
            <a:endParaRPr lang="en-US" sz="2400" dirty="0" smtClean="0">
              <a:latin typeface="Calibri" panose="020F0502020204030204" pitchFamily="34" charset="0"/>
            </a:endParaRPr>
          </a:p>
          <a:p>
            <a:r>
              <a:rPr lang="en-US" sz="2400" dirty="0" smtClean="0">
                <a:latin typeface="Calibri" panose="020F0502020204030204" pitchFamily="34" charset="0"/>
              </a:rPr>
              <a:t>Lifestyle </a:t>
            </a:r>
            <a:r>
              <a:rPr lang="en-US" sz="2400" dirty="0">
                <a:latin typeface="Calibri" panose="020F0502020204030204" pitchFamily="34" charset="0"/>
              </a:rPr>
              <a:t>factors may interact with occupations within socio-economic or educational </a:t>
            </a:r>
            <a:r>
              <a:rPr lang="en-US" sz="2400" dirty="0" smtClean="0">
                <a:latin typeface="Calibri" panose="020F0502020204030204" pitchFamily="34" charset="0"/>
              </a:rPr>
              <a:t>levels.</a:t>
            </a:r>
          </a:p>
          <a:p>
            <a:endParaRPr lang="en-US" sz="800" dirty="0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52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066800"/>
          </a:xfrm>
        </p:spPr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1628800"/>
            <a:ext cx="8435280" cy="4945736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en-US" sz="2400" b="1" dirty="0" smtClean="0">
                <a:latin typeface="Calibri" panose="020F0502020204030204" pitchFamily="34" charset="0"/>
              </a:rPr>
              <a:t>Example</a:t>
            </a:r>
          </a:p>
          <a:p>
            <a:pPr marL="109728" indent="0">
              <a:buNone/>
            </a:pPr>
            <a:endParaRPr lang="en-US" sz="800" b="1" dirty="0" smtClean="0">
              <a:latin typeface="Calibri" panose="020F0502020204030204" pitchFamily="34" charset="0"/>
            </a:endParaRPr>
          </a:p>
          <a:p>
            <a:r>
              <a:rPr lang="en-US" sz="2400" dirty="0" smtClean="0">
                <a:latin typeface="Calibri" panose="020F0502020204030204" pitchFamily="34" charset="0"/>
              </a:rPr>
              <a:t>Psychosocial </a:t>
            </a:r>
            <a:r>
              <a:rPr lang="en-US" sz="2400" dirty="0">
                <a:latin typeface="Calibri" panose="020F0502020204030204" pitchFamily="34" charset="0"/>
              </a:rPr>
              <a:t>working environment is associated with higher risk of diseases, </a:t>
            </a:r>
            <a:r>
              <a:rPr lang="en-US" sz="2400" dirty="0" smtClean="0">
                <a:latin typeface="Calibri" panose="020F0502020204030204" pitchFamily="34" charset="0"/>
              </a:rPr>
              <a:t>but this may </a:t>
            </a:r>
            <a:r>
              <a:rPr lang="en-US" sz="2400" dirty="0">
                <a:latin typeface="Calibri" panose="020F0502020204030204" pitchFamily="34" charset="0"/>
              </a:rPr>
              <a:t>be partly explained by an unhealthy </a:t>
            </a:r>
            <a:r>
              <a:rPr lang="en-US" sz="2400" dirty="0" smtClean="0">
                <a:latin typeface="Calibri" panose="020F0502020204030204" pitchFamily="34" charset="0"/>
              </a:rPr>
              <a:t>lifestyle.</a:t>
            </a:r>
          </a:p>
          <a:p>
            <a:endParaRPr lang="en-US" sz="2400" dirty="0" smtClean="0">
              <a:latin typeface="Calibri" panose="020F0502020204030204" pitchFamily="34" charset="0"/>
            </a:endParaRPr>
          </a:p>
          <a:p>
            <a:r>
              <a:rPr lang="en-US" sz="2400" dirty="0" smtClean="0">
                <a:latin typeface="Calibri" panose="020F0502020204030204" pitchFamily="34" charset="0"/>
              </a:rPr>
              <a:t>A stressful working environment may cause less energy to exercise or less time to eat a healthy diet </a:t>
            </a:r>
            <a:r>
              <a:rPr lang="en-US" sz="2400" dirty="0" smtClean="0">
                <a:latin typeface="Calibri" panose="020F0502020204030204" pitchFamily="34" charset="0"/>
                <a:sym typeface="Wingdings" panose="05000000000000000000" pitchFamily="2" charset="2"/>
              </a:rPr>
              <a:t> increase in alcohol consumption, more smoking and more unhealthy diet to reduce stress symptoms. </a:t>
            </a:r>
            <a:r>
              <a:rPr lang="en-US" sz="2400" dirty="0" smtClean="0">
                <a:latin typeface="Calibri" panose="020F0502020204030204" pitchFamily="34" charset="0"/>
              </a:rPr>
              <a:t> </a:t>
            </a:r>
          </a:p>
          <a:p>
            <a:endParaRPr lang="en-US" sz="2000" dirty="0">
              <a:latin typeface="Calibri" panose="020F0502020204030204" pitchFamily="34" charset="0"/>
            </a:endParaRPr>
          </a:p>
          <a:p>
            <a:r>
              <a:rPr lang="en-US" sz="2400" dirty="0">
                <a:latin typeface="Calibri" panose="020F0502020204030204" pitchFamily="34" charset="0"/>
              </a:rPr>
              <a:t>A</a:t>
            </a:r>
            <a:r>
              <a:rPr lang="en-US" sz="2400" dirty="0" smtClean="0">
                <a:latin typeface="Calibri" panose="020F0502020204030204" pitchFamily="34" charset="0"/>
              </a:rPr>
              <a:t>djustment </a:t>
            </a:r>
            <a:r>
              <a:rPr lang="en-US" sz="2400" dirty="0">
                <a:latin typeface="Calibri" panose="020F0502020204030204" pitchFamily="34" charset="0"/>
              </a:rPr>
              <a:t>for lifestyle factors </a:t>
            </a:r>
            <a:r>
              <a:rPr lang="en-US" sz="2400" dirty="0" smtClean="0">
                <a:latin typeface="Calibri" panose="020F0502020204030204" pitchFamily="34" charset="0"/>
              </a:rPr>
              <a:t>may be </a:t>
            </a:r>
            <a:r>
              <a:rPr lang="en-US" sz="2400" dirty="0">
                <a:latin typeface="Calibri" panose="020F0502020204030204" pitchFamily="34" charset="0"/>
              </a:rPr>
              <a:t>essential in register based </a:t>
            </a:r>
            <a:r>
              <a:rPr lang="en-US" sz="2400" dirty="0" smtClean="0">
                <a:latin typeface="Calibri" panose="020F0502020204030204" pitchFamily="34" charset="0"/>
              </a:rPr>
              <a:t>studies </a:t>
            </a:r>
            <a:r>
              <a:rPr lang="en-US" sz="2400" dirty="0">
                <a:latin typeface="Calibri" panose="020F0502020204030204" pitchFamily="34" charset="0"/>
              </a:rPr>
              <a:t>based on JEM </a:t>
            </a:r>
            <a:r>
              <a:rPr lang="en-US" sz="2400" dirty="0" smtClean="0">
                <a:latin typeface="Calibri" panose="020F0502020204030204" pitchFamily="34" charset="0"/>
              </a:rPr>
              <a:t>data.</a:t>
            </a:r>
            <a:endParaRPr lang="da-DK" sz="24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665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562000"/>
            <a:ext cx="8229600" cy="1066800"/>
          </a:xfrm>
        </p:spPr>
        <p:txBody>
          <a:bodyPr/>
          <a:lstStyle/>
          <a:p>
            <a:r>
              <a:rPr lang="en-US" dirty="0" smtClean="0"/>
              <a:t>Objectives</a:t>
            </a:r>
            <a:endParaRPr lang="en-US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5496" y="2060848"/>
            <a:ext cx="8640960" cy="4680520"/>
          </a:xfrm>
        </p:spPr>
        <p:txBody>
          <a:bodyPr>
            <a:normAutofit/>
          </a:bodyPr>
          <a:lstStyle/>
          <a:p>
            <a:pPr marL="925830" lvl="1" indent="-514350">
              <a:buFont typeface="+mj-lt"/>
              <a:buAutoNum type="arabicPeriod"/>
            </a:pPr>
            <a:r>
              <a:rPr lang="en-US" sz="2200" dirty="0">
                <a:solidFill>
                  <a:schemeClr val="tx1"/>
                </a:solidFill>
                <a:latin typeface="Calibri" panose="020F0502020204030204" pitchFamily="34" charset="0"/>
              </a:rPr>
              <a:t>C</a:t>
            </a:r>
            <a:r>
              <a:rPr lang="en-US" sz="2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haracterize Job-titles </a:t>
            </a:r>
            <a:r>
              <a:rPr lang="en-US" sz="2200" dirty="0">
                <a:solidFill>
                  <a:schemeClr val="tx1"/>
                </a:solidFill>
                <a:latin typeface="Calibri" panose="020F0502020204030204" pitchFamily="34" charset="0"/>
              </a:rPr>
              <a:t>according to lifestyle </a:t>
            </a:r>
            <a:r>
              <a:rPr lang="en-US" sz="2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parameters by linking DOC*X data with questionnaire </a:t>
            </a:r>
            <a:r>
              <a:rPr lang="en-US" sz="2200" dirty="0">
                <a:solidFill>
                  <a:schemeClr val="tx1"/>
                </a:solidFill>
                <a:latin typeface="Calibri" panose="020F0502020204030204" pitchFamily="34" charset="0"/>
              </a:rPr>
              <a:t>data from Danish </a:t>
            </a:r>
            <a:r>
              <a:rPr lang="en-US" sz="2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research surveys.</a:t>
            </a:r>
          </a:p>
          <a:p>
            <a:pPr marL="1447038" lvl="3" indent="-514350"/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</a:rPr>
              <a:t>Smoking habits</a:t>
            </a:r>
          </a:p>
          <a:p>
            <a:pPr marL="1447038" lvl="3" indent="-514350"/>
            <a:r>
              <a:rPr lang="en-US" sz="2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Alcohol consumption</a:t>
            </a:r>
          </a:p>
          <a:p>
            <a:pPr marL="1447038" lvl="3" indent="-514350"/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</a:rPr>
              <a:t>Body mass index (BMI)</a:t>
            </a:r>
          </a:p>
          <a:p>
            <a:pPr marL="1447038" lvl="3" indent="-514350"/>
            <a:r>
              <a:rPr lang="en-US" sz="2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Leisure-time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</a:rPr>
              <a:t>physical </a:t>
            </a:r>
            <a:r>
              <a:rPr lang="en-US" sz="2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activity </a:t>
            </a:r>
          </a:p>
          <a:p>
            <a:pPr marL="1447038" lvl="3" indent="-514350"/>
            <a:r>
              <a:rPr lang="en-US" sz="2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Dietary </a:t>
            </a: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</a:rPr>
              <a:t>habits </a:t>
            </a:r>
          </a:p>
          <a:p>
            <a:pPr marL="1447038" lvl="3" indent="-514350"/>
            <a:endParaRPr lang="en-US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925830" lvl="1" indent="-514350">
              <a:buFont typeface="+mj-lt"/>
              <a:buAutoNum type="arabicPeriod"/>
            </a:pPr>
            <a:r>
              <a:rPr lang="en-US" sz="2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Develop lifestyle JEMs and validate them </a:t>
            </a:r>
            <a:r>
              <a:rPr lang="en-US" sz="2200" dirty="0">
                <a:solidFill>
                  <a:schemeClr val="tx1"/>
                </a:solidFill>
                <a:latin typeface="Calibri" panose="020F0502020204030204" pitchFamily="34" charset="0"/>
              </a:rPr>
              <a:t>against </a:t>
            </a:r>
            <a:r>
              <a:rPr lang="en-US" sz="2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clinical </a:t>
            </a:r>
            <a:r>
              <a:rPr lang="en-US" sz="2200" dirty="0">
                <a:solidFill>
                  <a:schemeClr val="tx1"/>
                </a:solidFill>
                <a:latin typeface="Calibri" panose="020F0502020204030204" pitchFamily="34" charset="0"/>
              </a:rPr>
              <a:t>measured </a:t>
            </a:r>
            <a:r>
              <a:rPr lang="en-US" sz="2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biomarkers from clinical examinations or medical diagnoses from the Danish National Patient Registry.</a:t>
            </a:r>
            <a:endParaRPr lang="da-DK" sz="22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86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Pladsholder til indhold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1507801"/>
              </p:ext>
            </p:extLst>
          </p:nvPr>
        </p:nvGraphicFramePr>
        <p:xfrm>
          <a:off x="457200" y="2249488"/>
          <a:ext cx="8229123" cy="9372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7525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Year</a:t>
                      </a:r>
                      <a:endParaRPr lang="da-DK" sz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22973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100" noProof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63" marR="67563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</a:t>
                      </a:r>
                      <a:endParaRPr lang="da-DK" sz="900" b="1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</a:t>
                      </a:r>
                      <a:endParaRPr lang="da-DK" sz="900" b="1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accent3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</a:t>
                      </a:r>
                      <a:endParaRPr lang="da-DK" sz="900" b="1" dirty="0">
                        <a:solidFill>
                          <a:schemeClr val="accent3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da-DK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63" marR="67563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SUSY</a:t>
                      </a:r>
                      <a:endParaRPr lang="da-DK" sz="9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SUSY</a:t>
                      </a:r>
                      <a:endParaRPr lang="da-DK" sz="9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</a:t>
                      </a:r>
                      <a:endParaRPr lang="da-DK" sz="900" b="1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SUSY</a:t>
                      </a:r>
                      <a:endParaRPr lang="da-DK" sz="9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accent3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</a:t>
                      </a:r>
                      <a:endParaRPr lang="da-DK" sz="900" b="1" dirty="0">
                        <a:solidFill>
                          <a:schemeClr val="accent3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da-DK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63" marR="67563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SUSY</a:t>
                      </a:r>
                      <a:endParaRPr lang="da-DK" sz="9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849685"/>
            <a:ext cx="8229600" cy="1066800"/>
          </a:xfrm>
        </p:spPr>
        <p:txBody>
          <a:bodyPr/>
          <a:lstStyle/>
          <a:p>
            <a:r>
              <a:rPr lang="da-DK" dirty="0" smtClean="0"/>
              <a:t>Data flow</a:t>
            </a:r>
            <a:endParaRPr lang="da-DK" dirty="0"/>
          </a:p>
        </p:txBody>
      </p:sp>
      <p:sp>
        <p:nvSpPr>
          <p:cNvPr id="5" name="Lyn 4"/>
          <p:cNvSpPr/>
          <p:nvPr/>
        </p:nvSpPr>
        <p:spPr>
          <a:xfrm>
            <a:off x="2483768" y="1988840"/>
            <a:ext cx="216024" cy="432048"/>
          </a:xfrm>
          <a:prstGeom prst="lightningBol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6" name="Lyn 5"/>
          <p:cNvSpPr/>
          <p:nvPr/>
        </p:nvSpPr>
        <p:spPr>
          <a:xfrm>
            <a:off x="3275856" y="1988840"/>
            <a:ext cx="216024" cy="432048"/>
          </a:xfrm>
          <a:prstGeom prst="lightningBol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7" name="Pladsholder til indhold 2"/>
          <p:cNvSpPr txBox="1">
            <a:spLocks/>
          </p:cNvSpPr>
          <p:nvPr/>
        </p:nvSpPr>
        <p:spPr>
          <a:xfrm>
            <a:off x="827584" y="3739848"/>
            <a:ext cx="8229600" cy="343356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20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6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5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400" kern="1200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en-US" sz="2400" b="1" dirty="0" smtClean="0">
                <a:latin typeface="Calibri" panose="020F0502020204030204" pitchFamily="34" charset="0"/>
              </a:rPr>
              <a:t>SIC</a:t>
            </a:r>
            <a:r>
              <a:rPr lang="en-US" sz="2400" dirty="0" smtClean="0">
                <a:latin typeface="Calibri" panose="020F0502020204030204" pitchFamily="34" charset="0"/>
              </a:rPr>
              <a:t>: </a:t>
            </a:r>
            <a:r>
              <a:rPr lang="en-US" sz="2400" dirty="0">
                <a:latin typeface="Calibri" panose="020F0502020204030204" pitchFamily="34" charset="0"/>
              </a:rPr>
              <a:t>the Social Inequality in Cancer </a:t>
            </a:r>
            <a:r>
              <a:rPr lang="en-US" sz="2400" dirty="0" smtClean="0">
                <a:latin typeface="Calibri" panose="020F0502020204030204" pitchFamily="34" charset="0"/>
              </a:rPr>
              <a:t>Cohort (</a:t>
            </a:r>
            <a:r>
              <a:rPr lang="en-US" sz="1800" dirty="0" smtClean="0">
                <a:latin typeface="Calibri" panose="020F0502020204030204" pitchFamily="34" charset="0"/>
              </a:rPr>
              <a:t>the </a:t>
            </a:r>
            <a:r>
              <a:rPr lang="en-US" sz="1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Copenhagen City Heart Study, MONICA (I, II, III), the Diet Cancer and Health Study, INTER99, the 1936 Cohort</a:t>
            </a:r>
            <a:r>
              <a:rPr lang="en-US" sz="2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)</a:t>
            </a:r>
          </a:p>
          <a:p>
            <a:pPr>
              <a:spcAft>
                <a:spcPts val="600"/>
              </a:spcAft>
            </a:pPr>
            <a:r>
              <a:rPr lang="en-US" sz="2400" b="1" dirty="0" smtClean="0">
                <a:latin typeface="Calibri" panose="020F0502020204030204" pitchFamily="34" charset="0"/>
              </a:rPr>
              <a:t>SUSY</a:t>
            </a:r>
            <a:r>
              <a:rPr lang="en-US" sz="2400" dirty="0" smtClean="0">
                <a:latin typeface="Calibri" panose="020F0502020204030204" pitchFamily="34" charset="0"/>
              </a:rPr>
              <a:t>: </a:t>
            </a:r>
            <a:r>
              <a:rPr lang="en-US" sz="2400" dirty="0">
                <a:latin typeface="Calibri" panose="020F0502020204030204" pitchFamily="34" charset="0"/>
              </a:rPr>
              <a:t>the Danish National Health Interview surveys</a:t>
            </a:r>
            <a:endParaRPr lang="en-US" sz="2400" dirty="0" smtClean="0">
              <a:latin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2400" b="1" dirty="0" smtClean="0">
                <a:latin typeface="Calibri" panose="020F0502020204030204" pitchFamily="34" charset="0"/>
              </a:rPr>
              <a:t>NAK</a:t>
            </a:r>
            <a:r>
              <a:rPr lang="en-US" sz="2400" dirty="0" smtClean="0">
                <a:latin typeface="Calibri" panose="020F0502020204030204" pitchFamily="34" charset="0"/>
              </a:rPr>
              <a:t>: </a:t>
            </a:r>
            <a:r>
              <a:rPr lang="en-US" sz="2400" dirty="0">
                <a:latin typeface="Calibri" panose="020F0502020204030204" pitchFamily="34" charset="0"/>
              </a:rPr>
              <a:t>the Danish Work Environment Cohort Study</a:t>
            </a:r>
            <a:endParaRPr lang="en-US" sz="2400" dirty="0" smtClean="0">
              <a:latin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2400" b="1" dirty="0" smtClean="0">
                <a:latin typeface="Calibri" panose="020F0502020204030204" pitchFamily="34" charset="0"/>
              </a:rPr>
              <a:t>DS</a:t>
            </a:r>
            <a:r>
              <a:rPr lang="en-US" sz="2400" dirty="0" smtClean="0">
                <a:latin typeface="Calibri" panose="020F0502020204030204" pitchFamily="34" charset="0"/>
              </a:rPr>
              <a:t>: </a:t>
            </a:r>
            <a:r>
              <a:rPr lang="en-US" sz="2400" dirty="0">
                <a:latin typeface="Calibri" panose="020F0502020204030204" pitchFamily="34" charset="0"/>
              </a:rPr>
              <a:t>the Danish National Health Profile 2010 and 2013</a:t>
            </a:r>
            <a:endParaRPr lang="en-US" sz="2400" dirty="0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91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Pladsholder til indhold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5739349"/>
              </p:ext>
            </p:extLst>
          </p:nvPr>
        </p:nvGraphicFramePr>
        <p:xfrm>
          <a:off x="457200" y="2249488"/>
          <a:ext cx="8229123" cy="9372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7525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  <a:gridCol w="403242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Year</a:t>
                      </a:r>
                      <a:endParaRPr lang="da-DK" sz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da-DK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7563" marR="67563" marT="0" marB="0"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22973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100" noProof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63" marR="67563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</a:t>
                      </a:r>
                      <a:endParaRPr lang="da-DK" sz="900" b="1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</a:t>
                      </a:r>
                      <a:endParaRPr lang="da-DK" sz="900" b="1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</a:t>
                      </a:r>
                      <a:endParaRPr lang="da-DK" sz="900" b="1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accent3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</a:t>
                      </a:r>
                      <a:endParaRPr lang="da-DK" sz="900" b="1" dirty="0">
                        <a:solidFill>
                          <a:schemeClr val="accent3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da-DK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63" marR="67563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SUSY</a:t>
                      </a:r>
                      <a:endParaRPr lang="da-DK" sz="9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SUSY</a:t>
                      </a:r>
                      <a:endParaRPr lang="da-DK" sz="9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</a:t>
                      </a:r>
                      <a:endParaRPr lang="da-DK" sz="900" b="1" dirty="0">
                        <a:solidFill>
                          <a:srgbClr val="00B05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SUSY</a:t>
                      </a:r>
                      <a:endParaRPr lang="da-DK" sz="9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accent3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</a:t>
                      </a:r>
                      <a:endParaRPr lang="da-DK" sz="900" b="1" dirty="0">
                        <a:solidFill>
                          <a:schemeClr val="accent3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da-DK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63" marR="67563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SUSY</a:t>
                      </a:r>
                      <a:endParaRPr lang="da-DK" sz="900" b="1" dirty="0"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9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da-DK" sz="9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5658" marR="35658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066800"/>
          </a:xfrm>
        </p:spPr>
        <p:txBody>
          <a:bodyPr/>
          <a:lstStyle/>
          <a:p>
            <a:r>
              <a:rPr lang="en-US" dirty="0" smtClean="0"/>
              <a:t>Data material</a:t>
            </a:r>
            <a:endParaRPr lang="en-US" dirty="0"/>
          </a:p>
        </p:txBody>
      </p:sp>
      <p:sp>
        <p:nvSpPr>
          <p:cNvPr id="5" name="Lyn 4"/>
          <p:cNvSpPr/>
          <p:nvPr/>
        </p:nvSpPr>
        <p:spPr>
          <a:xfrm>
            <a:off x="2483768" y="1988840"/>
            <a:ext cx="216024" cy="432048"/>
          </a:xfrm>
          <a:prstGeom prst="lightningBol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6" name="Lyn 5"/>
          <p:cNvSpPr/>
          <p:nvPr/>
        </p:nvSpPr>
        <p:spPr>
          <a:xfrm>
            <a:off x="3275856" y="1988840"/>
            <a:ext cx="216024" cy="432048"/>
          </a:xfrm>
          <a:prstGeom prst="lightningBol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7" name="Pladsholder til indhold 2"/>
          <p:cNvSpPr txBox="1">
            <a:spLocks/>
          </p:cNvSpPr>
          <p:nvPr/>
        </p:nvSpPr>
        <p:spPr>
          <a:xfrm>
            <a:off x="827584" y="3739848"/>
            <a:ext cx="8229600" cy="343356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20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6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5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400" kern="1200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en-US" sz="2400" b="1" dirty="0" smtClean="0">
                <a:latin typeface="Calibri" panose="020F0502020204030204" pitchFamily="34" charset="0"/>
              </a:rPr>
              <a:t>SIC</a:t>
            </a:r>
            <a:r>
              <a:rPr lang="en-US" sz="2400" dirty="0" smtClean="0">
                <a:latin typeface="Calibri" panose="020F0502020204030204" pitchFamily="34" charset="0"/>
              </a:rPr>
              <a:t>: </a:t>
            </a:r>
            <a:r>
              <a:rPr lang="en-US" sz="2400" dirty="0">
                <a:latin typeface="Calibri" panose="020F0502020204030204" pitchFamily="34" charset="0"/>
              </a:rPr>
              <a:t>the Social Inequality in Cancer </a:t>
            </a:r>
            <a:r>
              <a:rPr lang="en-US" sz="2400" dirty="0" smtClean="0">
                <a:latin typeface="Calibri" panose="020F0502020204030204" pitchFamily="34" charset="0"/>
              </a:rPr>
              <a:t>Cohort (</a:t>
            </a:r>
            <a:r>
              <a:rPr lang="en-US" sz="1800" dirty="0" smtClean="0">
                <a:latin typeface="Calibri" panose="020F0502020204030204" pitchFamily="34" charset="0"/>
              </a:rPr>
              <a:t>the </a:t>
            </a:r>
            <a:r>
              <a:rPr lang="en-US" sz="1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Copenhagen City Heart Study, MONICA (I, II, III), the Diet Cancer and Health Study, INTER99, the 1936 Cohort</a:t>
            </a:r>
            <a:r>
              <a:rPr lang="en-US" sz="2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)</a:t>
            </a:r>
          </a:p>
          <a:p>
            <a:pPr>
              <a:spcAft>
                <a:spcPts val="600"/>
              </a:spcAft>
            </a:pPr>
            <a:r>
              <a:rPr lang="en-US" sz="2400" b="1" dirty="0" smtClean="0">
                <a:latin typeface="Calibri" panose="020F0502020204030204" pitchFamily="34" charset="0"/>
              </a:rPr>
              <a:t>SUSY</a:t>
            </a:r>
            <a:r>
              <a:rPr lang="en-US" sz="2400" dirty="0" smtClean="0">
                <a:latin typeface="Calibri" panose="020F0502020204030204" pitchFamily="34" charset="0"/>
              </a:rPr>
              <a:t>: </a:t>
            </a:r>
            <a:r>
              <a:rPr lang="en-US" sz="2400" dirty="0">
                <a:latin typeface="Calibri" panose="020F0502020204030204" pitchFamily="34" charset="0"/>
              </a:rPr>
              <a:t>the Danish National Health Interview surveys</a:t>
            </a:r>
            <a:endParaRPr lang="en-US" sz="2400" dirty="0" smtClean="0">
              <a:latin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2400" b="1" dirty="0" smtClean="0">
                <a:latin typeface="Calibri" panose="020F0502020204030204" pitchFamily="34" charset="0"/>
              </a:rPr>
              <a:t>NAK</a:t>
            </a:r>
            <a:r>
              <a:rPr lang="en-US" sz="2400" dirty="0" smtClean="0">
                <a:latin typeface="Calibri" panose="020F0502020204030204" pitchFamily="34" charset="0"/>
              </a:rPr>
              <a:t>: </a:t>
            </a:r>
            <a:r>
              <a:rPr lang="en-US" sz="2400" dirty="0">
                <a:latin typeface="Calibri" panose="020F0502020204030204" pitchFamily="34" charset="0"/>
              </a:rPr>
              <a:t>the Danish Work Environment Cohort Study</a:t>
            </a:r>
            <a:endParaRPr lang="en-US" sz="2400" dirty="0" smtClean="0">
              <a:latin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r>
              <a:rPr lang="en-US" sz="2400" b="1" dirty="0" smtClean="0">
                <a:latin typeface="Calibri" panose="020F0502020204030204" pitchFamily="34" charset="0"/>
              </a:rPr>
              <a:t>DS</a:t>
            </a:r>
            <a:r>
              <a:rPr lang="en-US" sz="2400" dirty="0" smtClean="0">
                <a:latin typeface="Calibri" panose="020F0502020204030204" pitchFamily="34" charset="0"/>
              </a:rPr>
              <a:t>: </a:t>
            </a:r>
            <a:r>
              <a:rPr lang="en-US" sz="2400" dirty="0">
                <a:latin typeface="Calibri" panose="020F0502020204030204" pitchFamily="34" charset="0"/>
              </a:rPr>
              <a:t>the Danish National Health Profile 2010 and 2013</a:t>
            </a:r>
            <a:endParaRPr lang="en-US" sz="2400" dirty="0" smtClean="0">
              <a:latin typeface="Calibri" panose="020F0502020204030204" pitchFamily="34" charset="0"/>
            </a:endParaRPr>
          </a:p>
        </p:txBody>
      </p:sp>
      <p:sp>
        <p:nvSpPr>
          <p:cNvPr id="3" name="Rektangel 2"/>
          <p:cNvSpPr/>
          <p:nvPr/>
        </p:nvSpPr>
        <p:spPr>
          <a:xfrm>
            <a:off x="1043608" y="1844824"/>
            <a:ext cx="6840760" cy="14401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5045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066800"/>
          </a:xfrm>
        </p:spPr>
        <p:txBody>
          <a:bodyPr/>
          <a:lstStyle/>
          <a:p>
            <a:r>
              <a:rPr lang="en-US" dirty="0" smtClean="0"/>
              <a:t>Data material</a:t>
            </a:r>
            <a:endParaRPr lang="en-US" dirty="0"/>
          </a:p>
        </p:txBody>
      </p:sp>
      <p:graphicFrame>
        <p:nvGraphicFramePr>
          <p:cNvPr id="4" name="Pladsholder til indhold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7098737"/>
              </p:ext>
            </p:extLst>
          </p:nvPr>
        </p:nvGraphicFramePr>
        <p:xfrm>
          <a:off x="2492774" y="1628800"/>
          <a:ext cx="4887538" cy="4968555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2583282"/>
                <a:gridCol w="2304256"/>
              </a:tblGrid>
              <a:tr h="33123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en-US" sz="1600" b="1" noProof="0" dirty="0" smtClean="0"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Survey</a:t>
                      </a:r>
                      <a:endParaRPr lang="en-US" sz="1600" b="1" noProof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</a:t>
                      </a:r>
                      <a:r>
                        <a:rPr lang="da-DK" sz="1600" b="1" baseline="0" dirty="0" smtClean="0"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total</a:t>
                      </a:r>
                      <a:endParaRPr lang="da-DK" sz="16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SIC_81til87</a:t>
                      </a:r>
                      <a:endParaRPr lang="da-DK" sz="1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18,861</a:t>
                      </a:r>
                      <a:endParaRPr lang="da-DK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6195" marR="36195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SIC_91til95</a:t>
                      </a:r>
                      <a:endParaRPr lang="da-DK" sz="1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25,310</a:t>
                      </a:r>
                      <a:endParaRPr lang="da-DK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6195" marR="36195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SIC_96til00</a:t>
                      </a:r>
                      <a:endParaRPr lang="da-DK" sz="1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38,429</a:t>
                      </a:r>
                      <a:endParaRPr lang="da-DK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6195" marR="36195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SIC_01til05</a:t>
                      </a:r>
                      <a:endParaRPr lang="da-DK" sz="1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162</a:t>
                      </a:r>
                      <a:endParaRPr lang="da-DK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6195" marR="36195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NAK_2000</a:t>
                      </a:r>
                      <a:endParaRPr lang="da-DK" sz="1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8583</a:t>
                      </a:r>
                      <a:endParaRPr lang="da-DK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6195" marR="36195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NAK_2005</a:t>
                      </a:r>
                      <a:endParaRPr lang="da-DK" sz="1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12,413</a:t>
                      </a:r>
                      <a:endParaRPr lang="da-DK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6195" marR="36195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NAK_2010</a:t>
                      </a:r>
                      <a:endParaRPr lang="da-DK" sz="1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14,495</a:t>
                      </a:r>
                      <a:endParaRPr lang="da-DK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6195" marR="36195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SUSY_1991</a:t>
                      </a:r>
                      <a:endParaRPr lang="da-DK" sz="1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4810</a:t>
                      </a:r>
                      <a:endParaRPr lang="da-DK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6195" marR="36195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SUSY_1994</a:t>
                      </a:r>
                      <a:endParaRPr lang="da-DK" sz="1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4654</a:t>
                      </a:r>
                      <a:endParaRPr lang="da-DK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6195" marR="36195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SUSY_2000</a:t>
                      </a:r>
                      <a:endParaRPr lang="da-DK" sz="1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16,587</a:t>
                      </a:r>
                      <a:endParaRPr lang="da-DK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6195" marR="36195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SUSY_2005</a:t>
                      </a:r>
                      <a:endParaRPr lang="da-DK" sz="1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14,502</a:t>
                      </a:r>
                      <a:endParaRPr lang="da-DK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6195" marR="36195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DS_2010</a:t>
                      </a:r>
                      <a:endParaRPr lang="da-DK" sz="1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172,639</a:t>
                      </a:r>
                      <a:endParaRPr lang="da-DK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6195" marR="36195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DS_2013</a:t>
                      </a:r>
                      <a:endParaRPr lang="da-DK" sz="1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155,706</a:t>
                      </a:r>
                      <a:endParaRPr lang="da-DK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6195" marR="36195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da-DK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ALT</a:t>
                      </a:r>
                      <a:endParaRPr lang="da-DK" sz="1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a-DK" sz="1800" b="1" i="0" u="none" strike="noStrike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464,372</a:t>
                      </a:r>
                      <a:endParaRPr lang="da-DK" sz="1800" b="1" i="0" u="none" strike="noStrike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846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66800"/>
          </a:xfrm>
        </p:spPr>
        <p:txBody>
          <a:bodyPr/>
          <a:lstStyle/>
          <a:p>
            <a:r>
              <a:rPr lang="en-US" dirty="0" smtClean="0"/>
              <a:t>Questionnaire harmonization</a:t>
            </a:r>
            <a:endParaRPr lang="en-US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2249424"/>
            <a:ext cx="8435280" cy="4325112"/>
          </a:xfrm>
        </p:spPr>
        <p:txBody>
          <a:bodyPr/>
          <a:lstStyle/>
          <a:p>
            <a:r>
              <a:rPr lang="en-US" b="1" dirty="0" smtClean="0">
                <a:latin typeface="Calibri" panose="020F0502020204030204" pitchFamily="34" charset="0"/>
              </a:rPr>
              <a:t>Leisure time physical activity</a:t>
            </a:r>
          </a:p>
          <a:p>
            <a:pPr marL="411480" lvl="1" indent="0">
              <a:buNone/>
            </a:pPr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411480" lvl="1" indent="0">
              <a:buNone/>
            </a:pPr>
            <a:r>
              <a:rPr 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1= Hard training/competitive sport	≈ &gt; 4h/w</a:t>
            </a:r>
          </a:p>
          <a:p>
            <a:pPr marL="411480" lvl="1" indent="0">
              <a:buNone/>
            </a:pPr>
            <a:r>
              <a:rPr 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2= Moderate training			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 ≈ &gt; </a:t>
            </a:r>
            <a:r>
              <a:rPr 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2-4h/w</a:t>
            </a:r>
          </a:p>
          <a:p>
            <a:pPr marL="411480" lvl="1" indent="0">
              <a:buNone/>
            </a:pPr>
            <a:r>
              <a:rPr 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3= Low (easy waking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or biking etc.)	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 ≈ </a:t>
            </a:r>
            <a:r>
              <a:rPr 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&lt; 2h/w</a:t>
            </a:r>
          </a:p>
          <a:p>
            <a:pPr marL="411480" lvl="1" indent="0">
              <a:buNone/>
            </a:pPr>
            <a:r>
              <a:rPr 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4= Sedentary				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 ≈ </a:t>
            </a:r>
            <a:r>
              <a:rPr 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no sport/training</a:t>
            </a:r>
          </a:p>
          <a:p>
            <a:pPr marL="411480" lvl="1" indent="0">
              <a:buNone/>
            </a:pPr>
            <a:r>
              <a:rPr 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9= No information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46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66800"/>
          </a:xfrm>
        </p:spPr>
        <p:txBody>
          <a:bodyPr/>
          <a:lstStyle/>
          <a:p>
            <a:r>
              <a:rPr lang="en-US" dirty="0" smtClean="0"/>
              <a:t>Questionnaire harmonization</a:t>
            </a:r>
            <a:endParaRPr lang="en-US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2249424"/>
            <a:ext cx="8435280" cy="1971664"/>
          </a:xfrm>
        </p:spPr>
        <p:txBody>
          <a:bodyPr/>
          <a:lstStyle/>
          <a:p>
            <a:r>
              <a:rPr lang="en-US" b="1" dirty="0" smtClean="0">
                <a:latin typeface="Calibri" panose="020F0502020204030204" pitchFamily="34" charset="0"/>
              </a:rPr>
              <a:t>Alcohol consumption</a:t>
            </a:r>
          </a:p>
          <a:p>
            <a:pPr marL="411480" lvl="1" indent="0">
              <a:buNone/>
            </a:pPr>
            <a:endParaRPr lang="en-US" sz="12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411480" lvl="1" indent="0">
              <a:buNone/>
            </a:pPr>
            <a:r>
              <a:rPr lang="en-US" dirty="0" smtClean="0">
                <a:solidFill>
                  <a:schemeClr val="tx1"/>
                </a:solidFill>
                <a:latin typeface="Calibri" panose="020F0502020204030204" pitchFamily="34" charset="0"/>
              </a:rPr>
              <a:t>Variable: Calculated units of alcohol per day (units/d)</a:t>
            </a:r>
          </a:p>
          <a:p>
            <a:pPr marL="411480" lvl="1" indent="0">
              <a:buNone/>
            </a:pPr>
            <a:endParaRPr lang="en-US" sz="12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411480" lvl="1" indent="0">
              <a:buNone/>
            </a:pPr>
            <a:r>
              <a:rPr lang="en-US" dirty="0" smtClean="0">
                <a:solidFill>
                  <a:schemeClr val="tx1"/>
                </a:solidFill>
                <a:latin typeface="Calibri" panose="020F0502020204030204" pitchFamily="34" charset="0"/>
              </a:rPr>
              <a:t>12 g alcohol in a unit</a:t>
            </a:r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411480" lvl="1" indent="0">
              <a:buNone/>
            </a:pPr>
            <a:endParaRPr lang="en-US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411480" lvl="1" indent="0">
              <a:buNone/>
            </a:pPr>
            <a:endParaRPr lang="en-US" b="1" dirty="0">
              <a:latin typeface="Calibri" panose="020F0502020204030204" pitchFamily="34" charset="0"/>
            </a:endParaRPr>
          </a:p>
        </p:txBody>
      </p:sp>
      <p:sp>
        <p:nvSpPr>
          <p:cNvPr id="5" name="Pladsholder til indhold 2"/>
          <p:cNvSpPr txBox="1">
            <a:spLocks/>
          </p:cNvSpPr>
          <p:nvPr/>
        </p:nvSpPr>
        <p:spPr>
          <a:xfrm>
            <a:off x="457200" y="4481672"/>
            <a:ext cx="8435280" cy="197166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20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6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5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400" kern="1200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latin typeface="Calibri" panose="020F0502020204030204" pitchFamily="34" charset="0"/>
              </a:rPr>
              <a:t>Body mass index (BMI)</a:t>
            </a:r>
          </a:p>
          <a:p>
            <a:pPr marL="411480" lvl="1" indent="0">
              <a:buFont typeface="Georgia"/>
              <a:buNone/>
            </a:pPr>
            <a:endParaRPr lang="en-US" sz="12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marL="411480" lvl="1" indent="0">
              <a:buFont typeface="Georgia"/>
              <a:buNone/>
            </a:pPr>
            <a:r>
              <a:rPr lang="en-US" dirty="0" smtClean="0">
                <a:solidFill>
                  <a:schemeClr val="tx1"/>
                </a:solidFill>
                <a:latin typeface="Calibri" panose="020F0502020204030204" pitchFamily="34" charset="0"/>
              </a:rPr>
              <a:t>Variable: calculated body mass index (Kg/m</a:t>
            </a:r>
            <a:r>
              <a:rPr lang="en-US" baseline="30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2</a:t>
            </a:r>
            <a:r>
              <a:rPr lang="en-US" dirty="0" smtClean="0">
                <a:solidFill>
                  <a:schemeClr val="tx1"/>
                </a:solidFill>
                <a:latin typeface="Calibri" panose="020F0502020204030204" pitchFamily="34" charset="0"/>
              </a:rPr>
              <a:t>)</a:t>
            </a:r>
          </a:p>
          <a:p>
            <a:pPr marL="411480" lvl="1" indent="0">
              <a:buFont typeface="Georgia"/>
              <a:buNone/>
            </a:pPr>
            <a:endParaRPr lang="en-US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224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066800"/>
          </a:xfrm>
        </p:spPr>
        <p:txBody>
          <a:bodyPr/>
          <a:lstStyle/>
          <a:p>
            <a:r>
              <a:rPr lang="en-US" dirty="0" smtClean="0"/>
              <a:t>Questionnaire harmonization</a:t>
            </a:r>
            <a:endParaRPr lang="en-US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1984208"/>
            <a:ext cx="8435280" cy="2956960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latin typeface="Calibri" panose="020F0502020204030204" pitchFamily="34" charset="0"/>
              </a:rPr>
              <a:t>Smoking habits</a:t>
            </a:r>
          </a:p>
          <a:p>
            <a:pPr marL="109728" indent="0">
              <a:buNone/>
            </a:pPr>
            <a:endParaRPr lang="en-US" sz="1200" b="1" dirty="0" smtClean="0">
              <a:latin typeface="Calibri" panose="020F0502020204030204" pitchFamily="34" charset="0"/>
            </a:endParaRPr>
          </a:p>
          <a:p>
            <a:pPr marL="109728" indent="0">
              <a:buNone/>
            </a:pPr>
            <a:r>
              <a:rPr lang="en-US" sz="2400" dirty="0" smtClean="0">
                <a:latin typeface="Calibri" panose="020F0502020204030204" pitchFamily="34" charset="0"/>
              </a:rPr>
              <a:t>	0 = Never smoked</a:t>
            </a:r>
          </a:p>
          <a:p>
            <a:pPr marL="109728" indent="0">
              <a:buNone/>
            </a:pPr>
            <a:r>
              <a:rPr lang="en-US" sz="2400" dirty="0">
                <a:latin typeface="Calibri" panose="020F0502020204030204" pitchFamily="34" charset="0"/>
              </a:rPr>
              <a:t>	</a:t>
            </a:r>
            <a:r>
              <a:rPr lang="en-US" sz="2400" dirty="0" smtClean="0">
                <a:latin typeface="Calibri" panose="020F0502020204030204" pitchFamily="34" charset="0"/>
              </a:rPr>
              <a:t>1 = Smoker</a:t>
            </a:r>
          </a:p>
          <a:p>
            <a:pPr marL="109728" indent="0">
              <a:buNone/>
            </a:pPr>
            <a:r>
              <a:rPr lang="en-US" sz="2400" dirty="0" smtClean="0">
                <a:latin typeface="Calibri" panose="020F0502020204030204" pitchFamily="34" charset="0"/>
              </a:rPr>
              <a:t>	2 = Previous smoker</a:t>
            </a:r>
          </a:p>
          <a:p>
            <a:pPr marL="109728" indent="0">
              <a:buNone/>
            </a:pPr>
            <a:endParaRPr lang="en-US" sz="2400" dirty="0">
              <a:latin typeface="Calibri" panose="020F0502020204030204" pitchFamily="34" charset="0"/>
            </a:endParaRPr>
          </a:p>
          <a:p>
            <a:pPr marL="109728" indent="0">
              <a:buNone/>
            </a:pPr>
            <a:r>
              <a:rPr lang="en-US" sz="2400" dirty="0" smtClean="0">
                <a:latin typeface="Calibri" panose="020F0502020204030204" pitchFamily="34" charset="0"/>
              </a:rPr>
              <a:t>	Variable “</a:t>
            </a:r>
            <a:r>
              <a:rPr lang="en-US" sz="2400" dirty="0" err="1" smtClean="0">
                <a:latin typeface="Calibri" panose="020F0502020204030204" pitchFamily="34" charset="0"/>
              </a:rPr>
              <a:t>smoking_g</a:t>
            </a:r>
            <a:r>
              <a:rPr lang="en-US" sz="2400" dirty="0" smtClean="0">
                <a:latin typeface="Calibri" panose="020F0502020204030204" pitchFamily="34" charset="0"/>
              </a:rPr>
              <a:t>” = gram per day</a:t>
            </a:r>
          </a:p>
          <a:p>
            <a:pPr marL="109728" indent="0">
              <a:buNone/>
            </a:pPr>
            <a:endParaRPr lang="en-US" sz="2400" dirty="0">
              <a:latin typeface="Calibri" panose="020F0502020204030204" pitchFamily="34" charset="0"/>
            </a:endParaRPr>
          </a:p>
          <a:p>
            <a:pPr marL="109728" indent="0">
              <a:buNone/>
            </a:pPr>
            <a:endParaRPr lang="en-US" dirty="0" smtClean="0">
              <a:latin typeface="Calibri" panose="020F0502020204030204" pitchFamily="34" charset="0"/>
            </a:endParaRPr>
          </a:p>
          <a:p>
            <a:pPr marL="411480" lvl="1" indent="0">
              <a:buNone/>
            </a:pPr>
            <a:endParaRPr lang="en-US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kstboks 3"/>
          <p:cNvSpPr txBox="1"/>
          <p:nvPr/>
        </p:nvSpPr>
        <p:spPr>
          <a:xfrm>
            <a:off x="6516216" y="2564904"/>
            <a:ext cx="1584176" cy="1077218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109728" indent="0">
              <a:buNone/>
            </a:pPr>
            <a:r>
              <a:rPr lang="en-US" sz="1600" dirty="0">
                <a:latin typeface="Calibri" panose="020F0502020204030204" pitchFamily="34" charset="0"/>
              </a:rPr>
              <a:t>Cigarette = 1g</a:t>
            </a:r>
          </a:p>
          <a:p>
            <a:pPr marL="109728" indent="0">
              <a:buNone/>
            </a:pPr>
            <a:r>
              <a:rPr lang="en-US" sz="1600" dirty="0" smtClean="0">
                <a:latin typeface="Calibri" panose="020F0502020204030204" pitchFamily="34" charset="0"/>
              </a:rPr>
              <a:t>Cheroot </a:t>
            </a:r>
            <a:r>
              <a:rPr lang="en-US" sz="1600" dirty="0">
                <a:latin typeface="Calibri" panose="020F0502020204030204" pitchFamily="34" charset="0"/>
              </a:rPr>
              <a:t>= 3 g</a:t>
            </a:r>
          </a:p>
          <a:p>
            <a:pPr marL="109728" indent="0">
              <a:buNone/>
            </a:pPr>
            <a:r>
              <a:rPr lang="en-US" sz="1600" dirty="0" smtClean="0">
                <a:latin typeface="Calibri" panose="020F0502020204030204" pitchFamily="34" charset="0"/>
              </a:rPr>
              <a:t>Cigar </a:t>
            </a:r>
            <a:r>
              <a:rPr lang="en-US" sz="1600" dirty="0">
                <a:latin typeface="Calibri" panose="020F0502020204030204" pitchFamily="34" charset="0"/>
              </a:rPr>
              <a:t>= 4g</a:t>
            </a:r>
          </a:p>
          <a:p>
            <a:pPr marL="109728" indent="0">
              <a:buNone/>
            </a:pPr>
            <a:r>
              <a:rPr lang="en-US" sz="1600" dirty="0" smtClean="0">
                <a:latin typeface="Calibri" panose="020F0502020204030204" pitchFamily="34" charset="0"/>
              </a:rPr>
              <a:t>Pipe </a:t>
            </a:r>
            <a:r>
              <a:rPr lang="en-US" sz="1600" dirty="0">
                <a:latin typeface="Calibri" panose="020F0502020204030204" pitchFamily="34" charset="0"/>
              </a:rPr>
              <a:t>= 1 </a:t>
            </a:r>
            <a:r>
              <a:rPr lang="en-US" sz="1600" dirty="0" smtClean="0">
                <a:latin typeface="Calibri" panose="020F0502020204030204" pitchFamily="34" charset="0"/>
              </a:rPr>
              <a:t>g</a:t>
            </a:r>
            <a:endParaRPr lang="en-US" sz="1600" dirty="0">
              <a:latin typeface="Calibri" panose="020F0502020204030204" pitchFamily="34" charset="0"/>
            </a:endParaRPr>
          </a:p>
        </p:txBody>
      </p:sp>
      <p:sp>
        <p:nvSpPr>
          <p:cNvPr id="5" name="Pladsholder til indhold 2"/>
          <p:cNvSpPr txBox="1">
            <a:spLocks/>
          </p:cNvSpPr>
          <p:nvPr/>
        </p:nvSpPr>
        <p:spPr>
          <a:xfrm>
            <a:off x="457200" y="5157192"/>
            <a:ext cx="8435280" cy="147848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20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6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5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400" kern="1200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 smtClean="0">
                <a:latin typeface="Calibri" panose="020F0502020204030204" pitchFamily="34" charset="0"/>
              </a:rPr>
              <a:t>Vegetable consumption</a:t>
            </a:r>
          </a:p>
          <a:p>
            <a:endParaRPr lang="en-US" sz="1200" b="1" dirty="0">
              <a:latin typeface="Calibri" panose="020F0502020204030204" pitchFamily="34" charset="0"/>
            </a:endParaRPr>
          </a:p>
          <a:p>
            <a:pPr lvl="1"/>
            <a:r>
              <a:rPr lang="en-US" sz="2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Not yet available</a:t>
            </a:r>
            <a:endParaRPr lang="en-US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50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0872" y="692696"/>
            <a:ext cx="8229600" cy="1066800"/>
          </a:xfrm>
        </p:spPr>
        <p:txBody>
          <a:bodyPr>
            <a:normAutofit/>
          </a:bodyPr>
          <a:lstStyle/>
          <a:p>
            <a:r>
              <a:rPr lang="da-DK" sz="3600" dirty="0" smtClean="0"/>
              <a:t>DOC*X data</a:t>
            </a:r>
            <a:endParaRPr lang="da-DK" sz="3600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657704"/>
          </a:xfrm>
        </p:spPr>
        <p:txBody>
          <a:bodyPr>
            <a:normAutofit/>
          </a:bodyPr>
          <a:lstStyle/>
          <a:p>
            <a:pPr>
              <a:spcAft>
                <a:spcPts val="1000"/>
              </a:spcAft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Data from Statistics Denmark 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Job-information of all employed Danish citizens in the period 1970 until 2012</a:t>
            </a:r>
          </a:p>
          <a:p>
            <a:pPr>
              <a:spcAft>
                <a:spcPts val="1000"/>
              </a:spcAft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All job-groups in DOC*X have been harmonized to DISCO-88 (Danish version of the ISCO-88)</a:t>
            </a:r>
          </a:p>
          <a:p>
            <a:pPr>
              <a:spcAft>
                <a:spcPts val="1000"/>
              </a:spcAft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Job-groups from DOC*X are linked to survey data by the CPR-number and year.</a:t>
            </a:r>
          </a:p>
          <a:p>
            <a:pPr>
              <a:spcAft>
                <a:spcPts val="1000"/>
              </a:spcAft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In total 98,477 study subjects out of 464,372 had a job-code registered in the DOC*X database for the current year (21.2%). 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73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489992"/>
            <a:ext cx="8229600" cy="10668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Job-groups - numbers</a:t>
            </a:r>
            <a:endParaRPr lang="en-US" sz="3600" dirty="0"/>
          </a:p>
        </p:txBody>
      </p:sp>
      <p:graphicFrame>
        <p:nvGraphicFramePr>
          <p:cNvPr id="4" name="Pladsholder til indhold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9759097"/>
              </p:ext>
            </p:extLst>
          </p:nvPr>
        </p:nvGraphicFramePr>
        <p:xfrm>
          <a:off x="611560" y="1737712"/>
          <a:ext cx="5832648" cy="46024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22597"/>
                <a:gridCol w="1025675"/>
                <a:gridCol w="1656184"/>
                <a:gridCol w="1728192"/>
              </a:tblGrid>
              <a:tr h="288032">
                <a:tc>
                  <a:txBody>
                    <a:bodyPr/>
                    <a:lstStyle/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Year</a:t>
                      </a:r>
                      <a:endParaRPr lang="da-DK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da-DK" sz="1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Number</a:t>
                      </a:r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 DISCO </a:t>
                      </a:r>
                      <a:r>
                        <a:rPr lang="da-DK" sz="16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codes</a:t>
                      </a:r>
                      <a:endParaRPr lang="da-DK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a-DK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 (in total)</a:t>
                      </a:r>
                      <a:endParaRPr lang="da-DK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971208">
                <a:tc>
                  <a:txBody>
                    <a:bodyPr/>
                    <a:lstStyle/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1981-1987</a:t>
                      </a:r>
                      <a:endParaRPr lang="da-DK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</a:t>
                      </a:r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4:            </a:t>
                      </a:r>
                    </a:p>
                    <a:p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 3:           </a:t>
                      </a:r>
                    </a:p>
                    <a:p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 2</a:t>
                      </a:r>
                    </a:p>
                    <a:p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 1:</a:t>
                      </a:r>
                      <a:endParaRPr lang="da-DK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89-93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77- 80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da-DK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9251 - 12,375</a:t>
                      </a:r>
                      <a:endParaRPr lang="da-DK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1991-1995</a:t>
                      </a:r>
                      <a:endParaRPr lang="da-DK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</a:t>
                      </a:r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4:            </a:t>
                      </a:r>
                    </a:p>
                    <a:p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 3:           </a:t>
                      </a:r>
                    </a:p>
                    <a:p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 2</a:t>
                      </a:r>
                    </a:p>
                    <a:p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 1:</a:t>
                      </a:r>
                      <a:endParaRPr lang="da-DK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336-343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109</a:t>
                      </a:r>
                    </a:p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</a:p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20,415 - 24,359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1996-2000</a:t>
                      </a:r>
                      <a:endParaRPr lang="da-DK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</a:t>
                      </a:r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4:            </a:t>
                      </a:r>
                    </a:p>
                    <a:p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 3:           </a:t>
                      </a:r>
                    </a:p>
                    <a:p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 2</a:t>
                      </a:r>
                    </a:p>
                    <a:p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 1:</a:t>
                      </a:r>
                      <a:endParaRPr lang="da-DK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342-343</a:t>
                      </a:r>
                    </a:p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109</a:t>
                      </a:r>
                    </a:p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</a:p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42,092 - 43,722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2001-2005</a:t>
                      </a:r>
                      <a:endParaRPr lang="da-DK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</a:t>
                      </a:r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4:            </a:t>
                      </a:r>
                    </a:p>
                    <a:p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 3:           </a:t>
                      </a:r>
                    </a:p>
                    <a:p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 2</a:t>
                      </a:r>
                    </a:p>
                    <a:p>
                      <a:r>
                        <a:rPr lang="da-DK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Level 1:</a:t>
                      </a:r>
                      <a:endParaRPr lang="da-DK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331-333</a:t>
                      </a:r>
                    </a:p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109</a:t>
                      </a:r>
                    </a:p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</a:p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da-DK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10,713 - 10,809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kstboks 4"/>
          <p:cNvSpPr txBox="1"/>
          <p:nvPr/>
        </p:nvSpPr>
        <p:spPr>
          <a:xfrm>
            <a:off x="6695728" y="1700808"/>
            <a:ext cx="244827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Number of job-groups </a:t>
            </a:r>
          </a:p>
          <a:p>
            <a:r>
              <a:rPr lang="en-US" sz="1600" b="1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in DISCO-88:</a:t>
            </a:r>
            <a:r>
              <a:rPr lang="en-US" sz="16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	</a:t>
            </a:r>
          </a:p>
          <a:p>
            <a:endParaRPr lang="en-US" sz="1600" dirty="0" smtClean="0">
              <a:solidFill>
                <a:schemeClr val="accent2">
                  <a:lumMod val="7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r>
              <a:rPr lang="en-US" sz="16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Arial" panose="020B0604020202020204" pitchFamily="34" charset="0"/>
              </a:rPr>
              <a:t>Level 4:	372</a:t>
            </a:r>
          </a:p>
          <a:p>
            <a:r>
              <a:rPr lang="en-US" sz="16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Arial" panose="020B0604020202020204" pitchFamily="34" charset="0"/>
              </a:rPr>
              <a:t>Level 3:	111</a:t>
            </a:r>
          </a:p>
          <a:p>
            <a:r>
              <a:rPr lang="en-US" sz="16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Arial" panose="020B0604020202020204" pitchFamily="34" charset="0"/>
              </a:rPr>
              <a:t>Level 2:	27</a:t>
            </a:r>
          </a:p>
          <a:p>
            <a:r>
              <a:rPr lang="en-US" sz="16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Arial" panose="020B0604020202020204" pitchFamily="34" charset="0"/>
              </a:rPr>
              <a:t>Level 1:	10</a:t>
            </a:r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57899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58815276"/>
              </p:ext>
            </p:extLst>
          </p:nvPr>
        </p:nvGraphicFramePr>
        <p:xfrm>
          <a:off x="827584" y="1412776"/>
          <a:ext cx="7632848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kstboks 4"/>
          <p:cNvSpPr txBox="1"/>
          <p:nvPr/>
        </p:nvSpPr>
        <p:spPr>
          <a:xfrm>
            <a:off x="7164288" y="1999873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Job-</a:t>
            </a:r>
            <a:r>
              <a:rPr lang="da-DK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group</a:t>
            </a:r>
            <a:r>
              <a:rPr lang="da-DK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a-DK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level</a:t>
            </a:r>
            <a:r>
              <a:rPr lang="da-DK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endParaRPr lang="da-DK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el 1"/>
          <p:cNvSpPr>
            <a:spLocks noGrp="1"/>
          </p:cNvSpPr>
          <p:nvPr>
            <p:ph type="title"/>
          </p:nvPr>
        </p:nvSpPr>
        <p:spPr>
          <a:xfrm>
            <a:off x="457200" y="489992"/>
            <a:ext cx="8229600" cy="10668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Smoking</a:t>
            </a:r>
            <a:endParaRPr lang="en-US" sz="3600" dirty="0"/>
          </a:p>
        </p:txBody>
      </p:sp>
      <p:sp>
        <p:nvSpPr>
          <p:cNvPr id="2" name="Tekstboks 1"/>
          <p:cNvSpPr txBox="1"/>
          <p:nvPr/>
        </p:nvSpPr>
        <p:spPr>
          <a:xfrm>
            <a:off x="3563888" y="1484784"/>
            <a:ext cx="158417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a-DK" dirty="0" smtClean="0"/>
          </a:p>
          <a:p>
            <a:endParaRPr lang="da-DK" dirty="0"/>
          </a:p>
        </p:txBody>
      </p:sp>
      <p:sp>
        <p:nvSpPr>
          <p:cNvPr id="7" name="Tekstboks 6"/>
          <p:cNvSpPr txBox="1"/>
          <p:nvPr/>
        </p:nvSpPr>
        <p:spPr>
          <a:xfrm>
            <a:off x="5116247" y="1268760"/>
            <a:ext cx="33441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400" dirty="0" err="1" smtClean="0"/>
              <a:t>Adjusted</a:t>
            </a:r>
            <a:r>
              <a:rPr lang="da-DK" sz="1400" dirty="0" smtClean="0"/>
              <a:t> for </a:t>
            </a:r>
            <a:r>
              <a:rPr lang="da-DK" sz="1400" dirty="0" err="1" smtClean="0"/>
              <a:t>year</a:t>
            </a:r>
            <a:r>
              <a:rPr lang="da-DK" sz="1400" dirty="0" smtClean="0"/>
              <a:t>, age </a:t>
            </a:r>
            <a:r>
              <a:rPr lang="da-DK" sz="1400" dirty="0" err="1" smtClean="0"/>
              <a:t>group</a:t>
            </a:r>
            <a:r>
              <a:rPr lang="da-DK" sz="1400" dirty="0" smtClean="0"/>
              <a:t> and </a:t>
            </a:r>
            <a:r>
              <a:rPr lang="da-DK" sz="1400" dirty="0" err="1" smtClean="0"/>
              <a:t>gender</a:t>
            </a:r>
            <a:endParaRPr lang="da-DK" sz="1400" dirty="0"/>
          </a:p>
        </p:txBody>
      </p:sp>
    </p:spTree>
    <p:extLst>
      <p:ext uri="{BB962C8B-B14F-4D97-AF65-F5344CB8AC3E}">
        <p14:creationId xmlns:p14="http://schemas.microsoft.com/office/powerpoint/2010/main" val="203509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74663653"/>
              </p:ext>
            </p:extLst>
          </p:nvPr>
        </p:nvGraphicFramePr>
        <p:xfrm>
          <a:off x="611560" y="1628800"/>
          <a:ext cx="7488832" cy="49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kstboks 4"/>
          <p:cNvSpPr txBox="1"/>
          <p:nvPr/>
        </p:nvSpPr>
        <p:spPr>
          <a:xfrm>
            <a:off x="6660232" y="2071881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Job-</a:t>
            </a:r>
            <a:r>
              <a:rPr lang="da-DK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group</a:t>
            </a:r>
            <a:r>
              <a:rPr lang="da-DK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a-DK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level</a:t>
            </a:r>
            <a:r>
              <a:rPr lang="da-DK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endParaRPr lang="da-DK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kstboks 5"/>
          <p:cNvSpPr txBox="1"/>
          <p:nvPr/>
        </p:nvSpPr>
        <p:spPr>
          <a:xfrm>
            <a:off x="3419872" y="1558533"/>
            <a:ext cx="158417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a-DK" dirty="0" smtClean="0"/>
          </a:p>
          <a:p>
            <a:endParaRPr lang="da-DK" dirty="0"/>
          </a:p>
        </p:txBody>
      </p:sp>
      <p:sp>
        <p:nvSpPr>
          <p:cNvPr id="7" name="Titel 1"/>
          <p:cNvSpPr>
            <a:spLocks noGrp="1"/>
          </p:cNvSpPr>
          <p:nvPr>
            <p:ph type="title"/>
          </p:nvPr>
        </p:nvSpPr>
        <p:spPr>
          <a:xfrm>
            <a:off x="457200" y="562000"/>
            <a:ext cx="8229600" cy="10668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Alcohol</a:t>
            </a:r>
            <a:endParaRPr lang="en-US" sz="3600" dirty="0"/>
          </a:p>
        </p:txBody>
      </p:sp>
      <p:sp>
        <p:nvSpPr>
          <p:cNvPr id="8" name="Tekstboks 7"/>
          <p:cNvSpPr txBox="1"/>
          <p:nvPr/>
        </p:nvSpPr>
        <p:spPr>
          <a:xfrm>
            <a:off x="4684199" y="1340768"/>
            <a:ext cx="33441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400" dirty="0" err="1" smtClean="0"/>
              <a:t>Adjusted</a:t>
            </a:r>
            <a:r>
              <a:rPr lang="da-DK" sz="1400" dirty="0" smtClean="0"/>
              <a:t> for </a:t>
            </a:r>
            <a:r>
              <a:rPr lang="da-DK" sz="1400" dirty="0" err="1" smtClean="0"/>
              <a:t>year</a:t>
            </a:r>
            <a:r>
              <a:rPr lang="da-DK" sz="1400" dirty="0" smtClean="0"/>
              <a:t>, age </a:t>
            </a:r>
            <a:r>
              <a:rPr lang="da-DK" sz="1400" dirty="0" err="1" smtClean="0"/>
              <a:t>group</a:t>
            </a:r>
            <a:r>
              <a:rPr lang="da-DK" sz="1400" dirty="0" smtClean="0"/>
              <a:t> and </a:t>
            </a:r>
            <a:r>
              <a:rPr lang="da-DK" sz="1400" dirty="0" err="1" smtClean="0"/>
              <a:t>gender</a:t>
            </a:r>
            <a:endParaRPr lang="da-DK" sz="1400" dirty="0"/>
          </a:p>
        </p:txBody>
      </p:sp>
    </p:spTree>
    <p:extLst>
      <p:ext uri="{BB962C8B-B14F-4D97-AF65-F5344CB8AC3E}">
        <p14:creationId xmlns:p14="http://schemas.microsoft.com/office/powerpoint/2010/main" val="2646954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 title="BMI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7441960"/>
              </p:ext>
            </p:extLst>
          </p:nvPr>
        </p:nvGraphicFramePr>
        <p:xfrm>
          <a:off x="755576" y="1713626"/>
          <a:ext cx="7513632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kstboks 4"/>
          <p:cNvSpPr txBox="1"/>
          <p:nvPr/>
        </p:nvSpPr>
        <p:spPr>
          <a:xfrm>
            <a:off x="7002275" y="2022665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Job-</a:t>
            </a:r>
            <a:r>
              <a:rPr lang="da-DK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group</a:t>
            </a:r>
            <a:r>
              <a:rPr lang="da-DK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a-DK" sz="1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level</a:t>
            </a:r>
            <a:r>
              <a:rPr lang="da-DK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endParaRPr lang="da-DK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kstboks 5"/>
          <p:cNvSpPr txBox="1"/>
          <p:nvPr/>
        </p:nvSpPr>
        <p:spPr>
          <a:xfrm>
            <a:off x="3553225" y="1381619"/>
            <a:ext cx="158417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a-DK" dirty="0" smtClean="0"/>
          </a:p>
          <a:p>
            <a:endParaRPr lang="da-DK" dirty="0"/>
          </a:p>
        </p:txBody>
      </p:sp>
      <p:sp>
        <p:nvSpPr>
          <p:cNvPr id="7" name="Titel 1"/>
          <p:cNvSpPr>
            <a:spLocks noGrp="1"/>
          </p:cNvSpPr>
          <p:nvPr>
            <p:ph type="title"/>
          </p:nvPr>
        </p:nvSpPr>
        <p:spPr>
          <a:xfrm>
            <a:off x="457200" y="562000"/>
            <a:ext cx="8229600" cy="10668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BMI</a:t>
            </a:r>
            <a:endParaRPr lang="en-US" sz="3600" dirty="0"/>
          </a:p>
        </p:txBody>
      </p:sp>
      <p:sp>
        <p:nvSpPr>
          <p:cNvPr id="8" name="Tekstboks 7"/>
          <p:cNvSpPr txBox="1"/>
          <p:nvPr/>
        </p:nvSpPr>
        <p:spPr>
          <a:xfrm>
            <a:off x="4900223" y="1268760"/>
            <a:ext cx="33441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400" dirty="0" err="1" smtClean="0"/>
              <a:t>Adjusted</a:t>
            </a:r>
            <a:r>
              <a:rPr lang="da-DK" sz="1400" dirty="0" smtClean="0"/>
              <a:t> for </a:t>
            </a:r>
            <a:r>
              <a:rPr lang="da-DK" sz="1400" dirty="0" err="1" smtClean="0"/>
              <a:t>year</a:t>
            </a:r>
            <a:r>
              <a:rPr lang="da-DK" sz="1400" dirty="0" smtClean="0"/>
              <a:t>, age </a:t>
            </a:r>
            <a:r>
              <a:rPr lang="da-DK" sz="1400" dirty="0" err="1" smtClean="0"/>
              <a:t>group</a:t>
            </a:r>
            <a:r>
              <a:rPr lang="da-DK" sz="1400" dirty="0" smtClean="0"/>
              <a:t> and </a:t>
            </a:r>
            <a:r>
              <a:rPr lang="da-DK" sz="1400" dirty="0" err="1" smtClean="0"/>
              <a:t>gender</a:t>
            </a:r>
            <a:endParaRPr lang="da-DK" sz="1400" dirty="0"/>
          </a:p>
        </p:txBody>
      </p:sp>
    </p:spTree>
    <p:extLst>
      <p:ext uri="{BB962C8B-B14F-4D97-AF65-F5344CB8AC3E}">
        <p14:creationId xmlns:p14="http://schemas.microsoft.com/office/powerpoint/2010/main" val="320937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8728537"/>
              </p:ext>
            </p:extLst>
          </p:nvPr>
        </p:nvGraphicFramePr>
        <p:xfrm>
          <a:off x="467544" y="1052736"/>
          <a:ext cx="7776864" cy="5620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kstboks 2"/>
          <p:cNvSpPr txBox="1"/>
          <p:nvPr/>
        </p:nvSpPr>
        <p:spPr>
          <a:xfrm>
            <a:off x="2987824" y="1484784"/>
            <a:ext cx="187220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a-DK" dirty="0" smtClean="0"/>
          </a:p>
          <a:p>
            <a:endParaRPr lang="da-DK" dirty="0"/>
          </a:p>
        </p:txBody>
      </p:sp>
      <p:sp>
        <p:nvSpPr>
          <p:cNvPr id="5" name="Titel 1"/>
          <p:cNvSpPr>
            <a:spLocks noGrp="1"/>
          </p:cNvSpPr>
          <p:nvPr>
            <p:ph type="title"/>
          </p:nvPr>
        </p:nvSpPr>
        <p:spPr>
          <a:xfrm>
            <a:off x="457200" y="562000"/>
            <a:ext cx="8229600" cy="10668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Physical activity</a:t>
            </a:r>
            <a:endParaRPr lang="en-US" sz="3600" dirty="0"/>
          </a:p>
        </p:txBody>
      </p:sp>
      <p:sp>
        <p:nvSpPr>
          <p:cNvPr id="6" name="Tekstboks 5"/>
          <p:cNvSpPr txBox="1"/>
          <p:nvPr/>
        </p:nvSpPr>
        <p:spPr>
          <a:xfrm>
            <a:off x="4828215" y="1340768"/>
            <a:ext cx="33441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400" dirty="0" err="1" smtClean="0"/>
              <a:t>Adjusted</a:t>
            </a:r>
            <a:r>
              <a:rPr lang="da-DK" sz="1400" dirty="0" smtClean="0"/>
              <a:t> for </a:t>
            </a:r>
            <a:r>
              <a:rPr lang="da-DK" sz="1400" dirty="0" err="1" smtClean="0"/>
              <a:t>year</a:t>
            </a:r>
            <a:r>
              <a:rPr lang="da-DK" sz="1400" dirty="0" smtClean="0"/>
              <a:t>, age </a:t>
            </a:r>
            <a:r>
              <a:rPr lang="da-DK" sz="1400" dirty="0" err="1" smtClean="0"/>
              <a:t>group</a:t>
            </a:r>
            <a:r>
              <a:rPr lang="da-DK" sz="1400" dirty="0" smtClean="0"/>
              <a:t> and </a:t>
            </a:r>
            <a:r>
              <a:rPr lang="da-DK" sz="1400" dirty="0" err="1" smtClean="0"/>
              <a:t>gender</a:t>
            </a:r>
            <a:endParaRPr lang="da-DK" sz="1400" dirty="0"/>
          </a:p>
        </p:txBody>
      </p:sp>
    </p:spTree>
    <p:extLst>
      <p:ext uri="{BB962C8B-B14F-4D97-AF65-F5344CB8AC3E}">
        <p14:creationId xmlns:p14="http://schemas.microsoft.com/office/powerpoint/2010/main" val="128692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18864" y="692696"/>
            <a:ext cx="8229600" cy="10668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Construction of the JEMs</a:t>
            </a:r>
            <a:endParaRPr lang="en-US" sz="3600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2056216"/>
            <a:ext cx="8229600" cy="4325112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2500"/>
              </a:spcAft>
            </a:pPr>
            <a:r>
              <a:rPr lang="en-US" sz="2400" dirty="0" smtClean="0">
                <a:latin typeface="Calibri" panose="020F0502020204030204" pitchFamily="34" charset="0"/>
              </a:rPr>
              <a:t>Estimates of a mixed model adjusted for gender (M/F) and age group (BLUPs).</a:t>
            </a:r>
          </a:p>
          <a:p>
            <a:pPr>
              <a:spcBef>
                <a:spcPts val="0"/>
              </a:spcBef>
              <a:spcAft>
                <a:spcPts val="2500"/>
              </a:spcAft>
            </a:pPr>
            <a:r>
              <a:rPr lang="en-US" sz="2400" dirty="0" smtClean="0">
                <a:latin typeface="Calibri" panose="020F0502020204030204" pitchFamily="34" charset="0"/>
              </a:rPr>
              <a:t>Minimum 5 observations in a job-group.</a:t>
            </a:r>
          </a:p>
          <a:p>
            <a:pPr>
              <a:spcBef>
                <a:spcPts val="0"/>
              </a:spcBef>
              <a:spcAft>
                <a:spcPts val="2500"/>
              </a:spcAft>
            </a:pPr>
            <a:r>
              <a:rPr lang="en-US" sz="2400" dirty="0" smtClean="0">
                <a:latin typeface="Calibri" panose="020F0502020204030204" pitchFamily="34" charset="0"/>
              </a:rPr>
              <a:t>4 level Job-groups with &lt;5 </a:t>
            </a:r>
            <a:r>
              <a:rPr lang="en-US" sz="2400" dirty="0" err="1" smtClean="0">
                <a:latin typeface="Calibri" panose="020F0502020204030204" pitchFamily="34" charset="0"/>
              </a:rPr>
              <a:t>obs</a:t>
            </a:r>
            <a:r>
              <a:rPr lang="en-US" sz="2400" dirty="0" smtClean="0">
                <a:latin typeface="Calibri" panose="020F0502020204030204" pitchFamily="34" charset="0"/>
              </a:rPr>
              <a:t> are given the mean estimate from the 3-level job-group.</a:t>
            </a:r>
          </a:p>
          <a:p>
            <a:pPr>
              <a:spcBef>
                <a:spcPts val="0"/>
              </a:spcBef>
              <a:spcAft>
                <a:spcPts val="2500"/>
              </a:spcAft>
            </a:pPr>
            <a:r>
              <a:rPr lang="en-US" sz="2400" dirty="0" smtClean="0">
                <a:latin typeface="Calibri" panose="020F0502020204030204" pitchFamily="34" charset="0"/>
              </a:rPr>
              <a:t>In total five JEMs according to period for each lifestyle factor. </a:t>
            </a:r>
          </a:p>
          <a:p>
            <a:pPr>
              <a:spcBef>
                <a:spcPts val="0"/>
              </a:spcBef>
              <a:spcAft>
                <a:spcPts val="2500"/>
              </a:spcAft>
            </a:pPr>
            <a:r>
              <a:rPr lang="en-US" sz="2400" dirty="0" smtClean="0">
                <a:latin typeface="Calibri" panose="020F0502020204030204" pitchFamily="34" charset="0"/>
              </a:rPr>
              <a:t>The period 1970-1989 is covered by survey data from the period 1981-1987.</a:t>
            </a:r>
          </a:p>
        </p:txBody>
      </p:sp>
    </p:spTree>
    <p:extLst>
      <p:ext uri="{BB962C8B-B14F-4D97-AF65-F5344CB8AC3E}">
        <p14:creationId xmlns:p14="http://schemas.microsoft.com/office/powerpoint/2010/main" val="269003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066800"/>
          </a:xfrm>
        </p:spPr>
        <p:txBody>
          <a:bodyPr>
            <a:normAutofit/>
          </a:bodyPr>
          <a:lstStyle/>
          <a:p>
            <a:r>
              <a:rPr lang="da-DK" sz="3600" dirty="0" err="1" smtClean="0"/>
              <a:t>Alcohol</a:t>
            </a:r>
            <a:endParaRPr lang="da-DK" sz="3600" dirty="0"/>
          </a:p>
        </p:txBody>
      </p:sp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5243746"/>
              </p:ext>
            </p:extLst>
          </p:nvPr>
        </p:nvGraphicFramePr>
        <p:xfrm>
          <a:off x="138904" y="2564904"/>
          <a:ext cx="461772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Diagram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29324801"/>
              </p:ext>
            </p:extLst>
          </p:nvPr>
        </p:nvGraphicFramePr>
        <p:xfrm>
          <a:off x="4551811" y="2564904"/>
          <a:ext cx="461772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kstboks 5"/>
          <p:cNvSpPr txBox="1"/>
          <p:nvPr/>
        </p:nvSpPr>
        <p:spPr>
          <a:xfrm>
            <a:off x="1619672" y="206442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b="1" dirty="0" smtClean="0">
                <a:solidFill>
                  <a:schemeClr val="accent3"/>
                </a:solidFill>
              </a:rPr>
              <a:t>No </a:t>
            </a:r>
            <a:r>
              <a:rPr lang="da-DK" b="1" dirty="0" err="1" smtClean="0">
                <a:solidFill>
                  <a:schemeClr val="accent3"/>
                </a:solidFill>
              </a:rPr>
              <a:t>BLUPs</a:t>
            </a:r>
            <a:endParaRPr lang="da-DK" b="1" dirty="0">
              <a:solidFill>
                <a:schemeClr val="accent3"/>
              </a:solidFill>
            </a:endParaRPr>
          </a:p>
        </p:txBody>
      </p:sp>
      <p:sp>
        <p:nvSpPr>
          <p:cNvPr id="7" name="Tekstboks 6"/>
          <p:cNvSpPr txBox="1"/>
          <p:nvPr/>
        </p:nvSpPr>
        <p:spPr>
          <a:xfrm>
            <a:off x="6012160" y="206084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b="1" dirty="0">
                <a:solidFill>
                  <a:schemeClr val="accent3"/>
                </a:solidFill>
              </a:rPr>
              <a:t> </a:t>
            </a:r>
            <a:r>
              <a:rPr lang="da-DK" b="1" dirty="0" smtClean="0">
                <a:solidFill>
                  <a:schemeClr val="accent3"/>
                </a:solidFill>
              </a:rPr>
              <a:t>  </a:t>
            </a:r>
            <a:r>
              <a:rPr lang="da-DK" b="1" dirty="0" err="1" smtClean="0">
                <a:solidFill>
                  <a:schemeClr val="accent3"/>
                </a:solidFill>
              </a:rPr>
              <a:t>BLUPs</a:t>
            </a:r>
            <a:endParaRPr lang="da-DK" b="1" dirty="0">
              <a:solidFill>
                <a:schemeClr val="accent3"/>
              </a:solidFill>
            </a:endParaRPr>
          </a:p>
        </p:txBody>
      </p:sp>
      <p:sp>
        <p:nvSpPr>
          <p:cNvPr id="8" name="Tekstboks 7"/>
          <p:cNvSpPr txBox="1"/>
          <p:nvPr/>
        </p:nvSpPr>
        <p:spPr>
          <a:xfrm>
            <a:off x="3419872" y="2708920"/>
            <a:ext cx="14401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Job-</a:t>
            </a:r>
            <a:r>
              <a:rPr lang="da-DK" sz="1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group</a:t>
            </a:r>
            <a:r>
              <a:rPr lang="da-DK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a-DK" sz="1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level</a:t>
            </a:r>
            <a:r>
              <a:rPr lang="da-DK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endParaRPr lang="da-DK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kstboks 8"/>
          <p:cNvSpPr txBox="1"/>
          <p:nvPr/>
        </p:nvSpPr>
        <p:spPr>
          <a:xfrm>
            <a:off x="7884368" y="2705591"/>
            <a:ext cx="14401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Job-</a:t>
            </a:r>
            <a:r>
              <a:rPr lang="da-DK" sz="1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group</a:t>
            </a:r>
            <a:r>
              <a:rPr lang="da-DK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a-DK" sz="1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level</a:t>
            </a:r>
            <a:r>
              <a:rPr lang="da-DK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endParaRPr lang="da-DK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4971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Interclass correlation coefficient, ICC</a:t>
            </a:r>
            <a:endParaRPr lang="en-US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85192" y="2060848"/>
            <a:ext cx="8435280" cy="4680520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endParaRPr lang="en-US" sz="2600" dirty="0" smtClean="0">
              <a:latin typeface="Calibri" panose="020F0502020204030204" pitchFamily="34" charset="0"/>
            </a:endParaRPr>
          </a:p>
          <a:p>
            <a:pPr marL="109728" indent="0">
              <a:buNone/>
            </a:pPr>
            <a:r>
              <a:rPr lang="en-US" sz="2600" dirty="0" smtClean="0">
                <a:latin typeface="Calibri" panose="020F0502020204030204" pitchFamily="34" charset="0"/>
              </a:rPr>
              <a:t>ICC     </a:t>
            </a:r>
            <a:r>
              <a:rPr lang="en-US" sz="2600" dirty="0">
                <a:latin typeface="Calibri" panose="020F0502020204030204" pitchFamily="34" charset="0"/>
              </a:rPr>
              <a:t>= </a:t>
            </a:r>
            <a:r>
              <a:rPr lang="en-US" sz="2600" dirty="0" smtClean="0">
                <a:latin typeface="Calibri" panose="020F0502020204030204" pitchFamily="34" charset="0"/>
              </a:rPr>
              <a:t>    _________</a:t>
            </a:r>
            <a:r>
              <a:rPr lang="en-US" sz="2600" u="sng" dirty="0" smtClean="0">
                <a:latin typeface="Calibri" panose="020F0502020204030204" pitchFamily="34" charset="0"/>
              </a:rPr>
              <a:t>Variance between group__________</a:t>
            </a:r>
            <a:endParaRPr lang="en-US" sz="2600" u="sng" dirty="0">
              <a:latin typeface="Calibri" panose="020F0502020204030204" pitchFamily="34" charset="0"/>
            </a:endParaRPr>
          </a:p>
          <a:p>
            <a:pPr marL="109728" indent="0">
              <a:buNone/>
            </a:pPr>
            <a:r>
              <a:rPr lang="en-US" sz="2600" dirty="0">
                <a:latin typeface="Calibri" panose="020F0502020204030204" pitchFamily="34" charset="0"/>
              </a:rPr>
              <a:t>	</a:t>
            </a:r>
            <a:r>
              <a:rPr lang="en-US" sz="2600" dirty="0" smtClean="0">
                <a:latin typeface="Calibri" panose="020F0502020204030204" pitchFamily="34" charset="0"/>
              </a:rPr>
              <a:t>       Variance between group </a:t>
            </a:r>
            <a:r>
              <a:rPr lang="en-US" sz="2600" dirty="0">
                <a:latin typeface="Calibri" panose="020F0502020204030204" pitchFamily="34" charset="0"/>
              </a:rPr>
              <a:t>+ </a:t>
            </a:r>
            <a:r>
              <a:rPr lang="en-US" sz="2600" dirty="0" smtClean="0">
                <a:latin typeface="Calibri" panose="020F0502020204030204" pitchFamily="34" charset="0"/>
              </a:rPr>
              <a:t>variance within group</a:t>
            </a:r>
            <a:endParaRPr lang="en-US" sz="2600" dirty="0">
              <a:latin typeface="Calibri" panose="020F0502020204030204" pitchFamily="34" charset="0"/>
            </a:endParaRPr>
          </a:p>
          <a:p>
            <a:pPr marL="109728" indent="0">
              <a:buNone/>
            </a:pPr>
            <a:endParaRPr lang="en-US" sz="2600" dirty="0" smtClean="0">
              <a:latin typeface="Calibri" panose="020F0502020204030204" pitchFamily="34" charset="0"/>
            </a:endParaRPr>
          </a:p>
          <a:p>
            <a:r>
              <a:rPr lang="en-US" sz="2600" dirty="0" smtClean="0">
                <a:latin typeface="Calibri" panose="020F0502020204030204" pitchFamily="34" charset="0"/>
              </a:rPr>
              <a:t>0 = complete independence of observations </a:t>
            </a:r>
          </a:p>
          <a:p>
            <a:r>
              <a:rPr lang="en-US" sz="2600" dirty="0" smtClean="0">
                <a:latin typeface="Calibri" panose="020F0502020204030204" pitchFamily="34" charset="0"/>
              </a:rPr>
              <a:t>1 = complete dependence. </a:t>
            </a:r>
          </a:p>
          <a:p>
            <a:endParaRPr lang="en-US" sz="2600" dirty="0" smtClean="0">
              <a:latin typeface="Calibri" panose="020F0502020204030204" pitchFamily="34" charset="0"/>
            </a:endParaRPr>
          </a:p>
          <a:p>
            <a:r>
              <a:rPr lang="en-US" sz="2600" dirty="0" smtClean="0">
                <a:latin typeface="Calibri" panose="020F0502020204030204" pitchFamily="34" charset="0"/>
              </a:rPr>
              <a:t>Typical guideline: An ICC value greater than </a:t>
            </a:r>
            <a:r>
              <a:rPr lang="en-US" sz="2600" b="1" dirty="0" smtClean="0">
                <a:latin typeface="Calibri" panose="020F0502020204030204" pitchFamily="34" charset="0"/>
              </a:rPr>
              <a:t>0.01</a:t>
            </a:r>
            <a:r>
              <a:rPr lang="en-US" sz="2600" dirty="0" smtClean="0">
                <a:latin typeface="Calibri" panose="020F0502020204030204" pitchFamily="34" charset="0"/>
              </a:rPr>
              <a:t> can suggest clustering in a data set </a:t>
            </a:r>
            <a:r>
              <a:rPr lang="en-US" sz="2000" dirty="0" smtClean="0">
                <a:latin typeface="Calibri" panose="020F0502020204030204" pitchFamily="34" charset="0"/>
              </a:rPr>
              <a:t>(Cohen et al. 2003).</a:t>
            </a:r>
          </a:p>
          <a:p>
            <a:pPr marL="109728" indent="0">
              <a:buNone/>
            </a:pPr>
            <a:endParaRPr lang="en-US" sz="2000" dirty="0" smtClean="0">
              <a:latin typeface="Calibri" panose="020F0502020204030204" pitchFamily="34" charset="0"/>
            </a:endParaRPr>
          </a:p>
          <a:p>
            <a:pPr marL="109728" indent="0">
              <a:buNone/>
            </a:pPr>
            <a:endParaRPr lang="en-US" sz="2000" dirty="0" smtClean="0">
              <a:latin typeface="Calibri" panose="020F0502020204030204" pitchFamily="34" charset="0"/>
            </a:endParaRPr>
          </a:p>
          <a:p>
            <a:pPr marL="109728" indent="0">
              <a:buNone/>
            </a:pPr>
            <a:r>
              <a:rPr lang="en-US" sz="1400" dirty="0" smtClean="0">
                <a:latin typeface="Calibri" panose="020F0502020204030204" pitchFamily="34" charset="0"/>
              </a:rPr>
              <a:t>Cohen J, Cohen P, West SG, Aiken, LS (2003). Applied multiple regression/correlation analysis for the behavioral sciences, Third Edition. Mahwah, NJ: </a:t>
            </a:r>
            <a:r>
              <a:rPr lang="en-US" sz="1400" dirty="0" err="1" smtClean="0">
                <a:latin typeface="Calibri" panose="020F0502020204030204" pitchFamily="34" charset="0"/>
              </a:rPr>
              <a:t>Earlbaum</a:t>
            </a:r>
            <a:r>
              <a:rPr lang="en-US" sz="1400" dirty="0" smtClean="0">
                <a:latin typeface="Calibri" panose="020F0502020204030204" pitchFamily="34" charset="0"/>
              </a:rPr>
              <a:t>.</a:t>
            </a:r>
            <a:endParaRPr lang="en-US" sz="14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75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562000"/>
            <a:ext cx="8229600" cy="1066800"/>
          </a:xfrm>
        </p:spPr>
        <p:txBody>
          <a:bodyPr>
            <a:normAutofit/>
          </a:bodyPr>
          <a:lstStyle/>
          <a:p>
            <a:r>
              <a:rPr lang="da-DK" sz="3600" dirty="0" smtClean="0"/>
              <a:t>Smoking</a:t>
            </a:r>
            <a:endParaRPr lang="da-DK" sz="3600" dirty="0"/>
          </a:p>
        </p:txBody>
      </p:sp>
      <p:graphicFrame>
        <p:nvGraphicFramePr>
          <p:cNvPr id="4" name="Group 13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5042035"/>
              </p:ext>
            </p:extLst>
          </p:nvPr>
        </p:nvGraphicFramePr>
        <p:xfrm>
          <a:off x="539551" y="1556792"/>
          <a:ext cx="8261549" cy="4959272"/>
        </p:xfrm>
        <a:graphic>
          <a:graphicData uri="http://schemas.openxmlformats.org/drawingml/2006/table">
            <a:tbl>
              <a:tblPr/>
              <a:tblGrid>
                <a:gridCol w="1874907"/>
                <a:gridCol w="1221438"/>
                <a:gridCol w="1224136"/>
                <a:gridCol w="1152128"/>
                <a:gridCol w="1152128"/>
                <a:gridCol w="1636812"/>
              </a:tblGrid>
              <a:tr h="288032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anchor="b" horzOverflow="overflow">
                    <a:lnL cap="flat"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No. of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groups</a:t>
                      </a:r>
                    </a:p>
                  </a:txBody>
                  <a:tcPr marT="45712" marB="45712"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Components of variance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Interclass correlation </a:t>
                      </a:r>
                      <a:r>
                        <a:rPr kumimoji="0" lang="en-GB" altLang="ja-JP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cofficient</a:t>
                      </a: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, ICC</a:t>
                      </a:r>
                    </a:p>
                  </a:txBody>
                  <a:tcPr marT="45712" marB="45712" anchor="b" horzOverflow="overflow">
                    <a:lnL>
                      <a:noFill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600840">
                <a:tc v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Between-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groups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Within-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groups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Total</a:t>
                      </a:r>
                    </a:p>
                  </a:txBody>
                  <a:tcPr marT="45712" marB="45712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DISCO level 1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1981-1989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1.45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109.5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110.9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0.011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2001-2005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2.53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63.1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65.6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0.038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DISCO level 2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1981-1989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2.03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109.4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111.4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0.018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2001-2005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27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3.57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63.4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66.9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0.054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DISCO level 3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1981-1989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71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2.94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108.8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111.7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0.026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2001-2005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98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3.84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62.4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66.2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0.058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DISCO level 4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1981-1989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76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3.12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105.2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108.3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0.029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2001-2005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217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3.52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61.8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65.3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0.054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753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562000"/>
            <a:ext cx="8229600" cy="1066800"/>
          </a:xfrm>
        </p:spPr>
        <p:txBody>
          <a:bodyPr>
            <a:normAutofit/>
          </a:bodyPr>
          <a:lstStyle/>
          <a:p>
            <a:r>
              <a:rPr lang="da-DK" sz="3600" dirty="0" err="1" smtClean="0"/>
              <a:t>Alcohol</a:t>
            </a:r>
            <a:endParaRPr lang="da-DK" sz="3600" dirty="0"/>
          </a:p>
        </p:txBody>
      </p:sp>
      <p:graphicFrame>
        <p:nvGraphicFramePr>
          <p:cNvPr id="4" name="Group 13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6403843"/>
              </p:ext>
            </p:extLst>
          </p:nvPr>
        </p:nvGraphicFramePr>
        <p:xfrm>
          <a:off x="539551" y="1556792"/>
          <a:ext cx="8261549" cy="4937536"/>
        </p:xfrm>
        <a:graphic>
          <a:graphicData uri="http://schemas.openxmlformats.org/drawingml/2006/table">
            <a:tbl>
              <a:tblPr/>
              <a:tblGrid>
                <a:gridCol w="2017258"/>
                <a:gridCol w="1295111"/>
                <a:gridCol w="1152128"/>
                <a:gridCol w="1152128"/>
                <a:gridCol w="1008112"/>
                <a:gridCol w="1636812"/>
              </a:tblGrid>
              <a:tr h="288032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anchor="b" horzOverflow="overflow">
                    <a:lnL cap="flat"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No. of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groups</a:t>
                      </a:r>
                    </a:p>
                  </a:txBody>
                  <a:tcPr marT="45712" marB="45712"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Components of variance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Interclass correlation </a:t>
                      </a:r>
                      <a:r>
                        <a:rPr kumimoji="0" lang="en-GB" altLang="ja-JP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cofficient</a:t>
                      </a: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, ICC</a:t>
                      </a:r>
                    </a:p>
                  </a:txBody>
                  <a:tcPr marT="45712" marB="45712" anchor="b" horzOverflow="overflow">
                    <a:lnL>
                      <a:noFill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528832">
                <a:tc v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Between-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groups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Within-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groups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Total</a:t>
                      </a:r>
                    </a:p>
                  </a:txBody>
                  <a:tcPr marT="45712" marB="45712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DISCO level 1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1981-1989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0.17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142.3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142.5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0.001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2001-2005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0.34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140.8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141,1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0.002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DISCO level 2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1981-1989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1.53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141.0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142,5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0.011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2001-2005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27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0.56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142.2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142.8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0.004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DISCO level 3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1981-1989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71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3.57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138.6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142,2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0.025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2001-2005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98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0.84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141.9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142.7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0.006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DISCO level 4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1981-1989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76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3.99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125.3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129.3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0.031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2001-2005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217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1.14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142.3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143,4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0.008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647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562000"/>
            <a:ext cx="8229600" cy="1066800"/>
          </a:xfrm>
        </p:spPr>
        <p:txBody>
          <a:bodyPr>
            <a:normAutofit/>
          </a:bodyPr>
          <a:lstStyle/>
          <a:p>
            <a:r>
              <a:rPr lang="da-DK" sz="3600" dirty="0" smtClean="0"/>
              <a:t>BMI</a:t>
            </a:r>
            <a:endParaRPr lang="da-DK" sz="3600" dirty="0"/>
          </a:p>
        </p:txBody>
      </p:sp>
      <p:graphicFrame>
        <p:nvGraphicFramePr>
          <p:cNvPr id="4" name="Group 13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24549790"/>
              </p:ext>
            </p:extLst>
          </p:nvPr>
        </p:nvGraphicFramePr>
        <p:xfrm>
          <a:off x="539552" y="1556792"/>
          <a:ext cx="8261548" cy="4937536"/>
        </p:xfrm>
        <a:graphic>
          <a:graphicData uri="http://schemas.openxmlformats.org/drawingml/2006/table">
            <a:tbl>
              <a:tblPr/>
              <a:tblGrid>
                <a:gridCol w="1800200"/>
                <a:gridCol w="1224136"/>
                <a:gridCol w="1296144"/>
                <a:gridCol w="1152128"/>
                <a:gridCol w="1224136"/>
                <a:gridCol w="1564804"/>
              </a:tblGrid>
              <a:tr h="288032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anchor="b" horzOverflow="overflow">
                    <a:lnL cap="flat"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No. of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groups</a:t>
                      </a:r>
                    </a:p>
                  </a:txBody>
                  <a:tcPr marT="45712" marB="45712"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Components of variance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Interclass correlation </a:t>
                      </a:r>
                      <a:r>
                        <a:rPr kumimoji="0" lang="en-GB" altLang="ja-JP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cofficient</a:t>
                      </a: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, ICC</a:t>
                      </a:r>
                    </a:p>
                  </a:txBody>
                  <a:tcPr marT="45712" marB="45712" anchor="b" horzOverflow="overflow">
                    <a:lnL>
                      <a:noFill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528832">
                <a:tc v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Between-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groups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Within-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groups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Total</a:t>
                      </a:r>
                    </a:p>
                  </a:txBody>
                  <a:tcPr marT="45712" marB="45712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DISCO level 1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1981-1989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0.25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14.18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14.43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0.018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2001-2005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0.20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15.88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16.08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0.012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DISCO level 2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1981-1989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0.33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14.20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14.53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0.023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2001-2005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27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0.26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15.81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16.07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0.016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DISCO level 3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1981-1989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70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0.48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14.25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14.73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0.032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2001-2005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97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0.27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15.83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16.10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0.017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DISCO level 4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1981-1989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76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0.41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14.05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14.46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0.028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2001-2005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216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0.28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15.95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16.23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0.017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9513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562000"/>
            <a:ext cx="8229600" cy="10668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Physical activity</a:t>
            </a:r>
            <a:endParaRPr lang="en-US" sz="3600" dirty="0"/>
          </a:p>
        </p:txBody>
      </p:sp>
      <p:graphicFrame>
        <p:nvGraphicFramePr>
          <p:cNvPr id="4" name="Group 13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2156681"/>
              </p:ext>
            </p:extLst>
          </p:nvPr>
        </p:nvGraphicFramePr>
        <p:xfrm>
          <a:off x="539552" y="1556792"/>
          <a:ext cx="8261548" cy="5103288"/>
        </p:xfrm>
        <a:graphic>
          <a:graphicData uri="http://schemas.openxmlformats.org/drawingml/2006/table">
            <a:tbl>
              <a:tblPr/>
              <a:tblGrid>
                <a:gridCol w="2017258"/>
                <a:gridCol w="1138807"/>
                <a:gridCol w="1209982"/>
                <a:gridCol w="1178569"/>
                <a:gridCol w="1008112"/>
                <a:gridCol w="1708820"/>
              </a:tblGrid>
              <a:tr h="288032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anchor="b" horzOverflow="overflow">
                    <a:lnL cap="flat"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No. of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groups</a:t>
                      </a:r>
                    </a:p>
                  </a:txBody>
                  <a:tcPr marT="45712" marB="45712"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Components of variance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Interclass correlation </a:t>
                      </a:r>
                      <a:r>
                        <a:rPr kumimoji="0" lang="en-GB" altLang="ja-JP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cofficient</a:t>
                      </a: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, ICC</a:t>
                      </a:r>
                    </a:p>
                  </a:txBody>
                  <a:tcPr marT="45712" marB="45712" anchor="b" horzOverflow="overflow">
                    <a:lnL>
                      <a:noFill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744856">
                <a:tc v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Between-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groups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Within-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groups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Total</a:t>
                      </a:r>
                    </a:p>
                  </a:txBody>
                  <a:tcPr marT="45712" marB="45712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a-DK"/>
                    </a:p>
                  </a:txBody>
                  <a:tcPr/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DISCO level 1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1981-1989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0.002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0.54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0.54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0.004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2001-2005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0.009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0.56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0.056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0.016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DISCO level 2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1981-1989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0.006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0.54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0.55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0.011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2001-2005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27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0.010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0.57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0.58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0.018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DISCO level 3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1981-1989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71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0.011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0.54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0.55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0.020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2001-2005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97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0.009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0.56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0.57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0.015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DISCO level 4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itchFamily="49" charset="-128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1981-1989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76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0.011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0.53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0.54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0.020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254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     2001-2005</a:t>
                      </a:r>
                    </a:p>
                  </a:txBody>
                  <a:tcPr marT="45712" marB="45712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itchFamily="49" charset="-128"/>
                          <a:cs typeface="Arial" panose="020B0604020202020204" pitchFamily="34" charset="0"/>
                        </a:rPr>
                        <a:t>217</a:t>
                      </a:r>
                    </a:p>
                  </a:txBody>
                  <a:tcPr marT="45712" marB="45712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0.004</a:t>
                      </a:r>
                      <a:endParaRPr lang="da-DK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0.57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0.57</a:t>
                      </a:r>
                      <a:endParaRPr lang="da-DK" sz="1600" b="1" dirty="0"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da-DK" sz="1600" b="1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ea typeface="MS Mincho"/>
                          <a:cs typeface="Arial" panose="020B0604020202020204" pitchFamily="34" charset="0"/>
                        </a:rPr>
                        <a:t>0.007</a:t>
                      </a:r>
                      <a:endParaRPr lang="da-DK" sz="1600" b="1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830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10668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Exercise</a:t>
            </a:r>
            <a:endParaRPr lang="en-US" sz="3600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1916832"/>
            <a:ext cx="8003232" cy="2403712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alibri" panose="020F0502020204030204" pitchFamily="34" charset="0"/>
              </a:rPr>
              <a:t>Scaling of smoking:</a:t>
            </a:r>
          </a:p>
          <a:p>
            <a:endParaRPr lang="en-US" sz="600" dirty="0" smtClean="0">
              <a:latin typeface="Calibri" panose="020F0502020204030204" pitchFamily="34" charset="0"/>
            </a:endParaRPr>
          </a:p>
          <a:p>
            <a:pPr lvl="1"/>
            <a:r>
              <a:rPr lang="en-US" dirty="0" smtClean="0">
                <a:latin typeface="Calibri" panose="020F0502020204030204" pitchFamily="34" charset="0"/>
              </a:rPr>
              <a:t>Smoking 		</a:t>
            </a:r>
          </a:p>
          <a:p>
            <a:pPr lvl="2"/>
            <a:r>
              <a:rPr lang="en-US" dirty="0" smtClean="0">
                <a:latin typeface="Calibri" panose="020F0502020204030204" pitchFamily="34" charset="0"/>
              </a:rPr>
              <a:t>0    =	Yes		0   =      Nonsmoker</a:t>
            </a:r>
          </a:p>
          <a:p>
            <a:pPr lvl="2"/>
            <a:r>
              <a:rPr lang="en-US" dirty="0" smtClean="0">
                <a:latin typeface="Calibri" panose="020F0502020204030204" pitchFamily="34" charset="0"/>
              </a:rPr>
              <a:t>1    =	No		1   =	≥ </a:t>
            </a:r>
            <a:r>
              <a:rPr lang="en-US" dirty="0">
                <a:latin typeface="Calibri" panose="020F0502020204030204" pitchFamily="34" charset="0"/>
              </a:rPr>
              <a:t>1-10 </a:t>
            </a:r>
            <a:r>
              <a:rPr lang="en-US" dirty="0" smtClean="0">
                <a:latin typeface="Calibri" panose="020F0502020204030204" pitchFamily="34" charset="0"/>
              </a:rPr>
              <a:t>g/day</a:t>
            </a:r>
            <a:endParaRPr lang="en-US" dirty="0">
              <a:latin typeface="Calibri" panose="020F0502020204030204" pitchFamily="34" charset="0"/>
            </a:endParaRPr>
          </a:p>
          <a:p>
            <a:pPr marL="704088" lvl="2" indent="0">
              <a:buNone/>
            </a:pPr>
            <a:r>
              <a:rPr lang="en-US" dirty="0">
                <a:latin typeface="Calibri" panose="020F0502020204030204" pitchFamily="34" charset="0"/>
              </a:rPr>
              <a:t> </a:t>
            </a:r>
            <a:r>
              <a:rPr lang="en-US" dirty="0" smtClean="0">
                <a:latin typeface="Calibri" panose="020F0502020204030204" pitchFamily="34" charset="0"/>
              </a:rPr>
              <a:t>                                          2   =	</a:t>
            </a:r>
            <a:r>
              <a:rPr lang="en-US" dirty="0">
                <a:latin typeface="Calibri" panose="020F0502020204030204" pitchFamily="34" charset="0"/>
              </a:rPr>
              <a:t>&gt; 10 g/dag</a:t>
            </a:r>
          </a:p>
          <a:p>
            <a:pPr marL="704088" lvl="2" indent="0">
              <a:buNone/>
            </a:pPr>
            <a:endParaRPr lang="en-US" dirty="0" smtClean="0">
              <a:latin typeface="Calibri" panose="020F0502020204030204" pitchFamily="34" charset="0"/>
            </a:endParaRPr>
          </a:p>
        </p:txBody>
      </p:sp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023555"/>
              </p:ext>
            </p:extLst>
          </p:nvPr>
        </p:nvGraphicFramePr>
        <p:xfrm>
          <a:off x="611560" y="4639528"/>
          <a:ext cx="8064895" cy="13817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656184"/>
                <a:gridCol w="1512168"/>
                <a:gridCol w="2808311"/>
              </a:tblGrid>
              <a:tr h="370840">
                <a:tc>
                  <a:txBody>
                    <a:bodyPr/>
                    <a:lstStyle/>
                    <a:p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 smtClean="0"/>
                        <a:t>ICC</a:t>
                      </a:r>
                      <a:endParaRPr lang="en-US" baseline="0" noProof="0" dirty="0" smtClean="0"/>
                    </a:p>
                    <a:p>
                      <a:pPr algn="ctr"/>
                      <a:r>
                        <a:rPr lang="en-US" baseline="0" noProof="0" dirty="0" smtClean="0"/>
                        <a:t>before</a:t>
                      </a:r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 smtClean="0"/>
                        <a:t>ICC</a:t>
                      </a:r>
                    </a:p>
                    <a:p>
                      <a:pPr algn="ctr"/>
                      <a:r>
                        <a:rPr lang="en-US" noProof="0" dirty="0" smtClean="0"/>
                        <a:t>after</a:t>
                      </a:r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 smtClean="0"/>
                        <a:t>ICC, after adjustment</a:t>
                      </a:r>
                      <a:r>
                        <a:rPr lang="en-US" baseline="0" noProof="0" dirty="0" smtClean="0"/>
                        <a:t>  for data material</a:t>
                      </a:r>
                      <a:endParaRPr lang="en-US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Smoking</a:t>
                      </a:r>
                      <a:r>
                        <a:rPr lang="en-US" baseline="0" noProof="0" dirty="0" smtClean="0"/>
                        <a:t> (yes/no)</a:t>
                      </a:r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0.011</a:t>
                      </a:r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0.027</a:t>
                      </a:r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0.024</a:t>
                      </a:r>
                      <a:endParaRPr lang="en-US" noProof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Smoking (class)</a:t>
                      </a:r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0.011</a:t>
                      </a:r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0.022</a:t>
                      </a:r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0.013</a:t>
                      </a:r>
                      <a:endParaRPr lang="en-US" noProof="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254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066800"/>
          </a:xfrm>
        </p:spPr>
        <p:txBody>
          <a:bodyPr/>
          <a:lstStyle/>
          <a:p>
            <a:r>
              <a:rPr lang="en-US" dirty="0" smtClean="0"/>
              <a:t>Discussion</a:t>
            </a:r>
            <a:endParaRPr lang="en-US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1723624"/>
            <a:ext cx="8229600" cy="5017744"/>
          </a:xfrm>
        </p:spPr>
        <p:txBody>
          <a:bodyPr/>
          <a:lstStyle/>
          <a:p>
            <a:r>
              <a:rPr lang="en-US" dirty="0" smtClean="0">
                <a:latin typeface="Calibri" panose="020F0502020204030204" pitchFamily="34" charset="0"/>
              </a:rPr>
              <a:t>Are the JEMs for lifestyle valid enough?</a:t>
            </a:r>
          </a:p>
          <a:p>
            <a:pPr marL="109728" indent="0">
              <a:buNone/>
            </a:pPr>
            <a:endParaRPr lang="en-US" sz="800" dirty="0" smtClean="0">
              <a:latin typeface="Calibri" panose="020F0502020204030204" pitchFamily="34" charset="0"/>
            </a:endParaRPr>
          </a:p>
          <a:p>
            <a:r>
              <a:rPr lang="en-US" dirty="0" smtClean="0">
                <a:latin typeface="Calibri" panose="020F0502020204030204" pitchFamily="34" charset="0"/>
              </a:rPr>
              <a:t>If the criteria is an ICC &gt; 0.01 the answer is: </a:t>
            </a:r>
          </a:p>
          <a:p>
            <a:pPr marL="109728" indent="0">
              <a:buNone/>
            </a:pPr>
            <a:endParaRPr lang="en-US" sz="800" dirty="0" smtClean="0">
              <a:latin typeface="Calibri" panose="020F0502020204030204" pitchFamily="34" charset="0"/>
            </a:endParaRPr>
          </a:p>
          <a:p>
            <a:pPr lvl="1">
              <a:lnSpc>
                <a:spcPct val="150000"/>
              </a:lnSpc>
            </a:pPr>
            <a:r>
              <a:rPr lang="en-US" dirty="0" smtClean="0">
                <a:latin typeface="Calibri" panose="020F0502020204030204" pitchFamily="34" charset="0"/>
              </a:rPr>
              <a:t>YES for smoking and BMI.</a:t>
            </a:r>
          </a:p>
          <a:p>
            <a:pPr lvl="1">
              <a:lnSpc>
                <a:spcPct val="150000"/>
              </a:lnSpc>
            </a:pPr>
            <a:r>
              <a:rPr lang="en-US" dirty="0" smtClean="0">
                <a:latin typeface="Calibri" panose="020F0502020204030204" pitchFamily="34" charset="0"/>
              </a:rPr>
              <a:t>NO for alcohol at DISCO level 1 and 2.</a:t>
            </a:r>
          </a:p>
          <a:p>
            <a:pPr lvl="1">
              <a:lnSpc>
                <a:spcPct val="150000"/>
              </a:lnSpc>
            </a:pPr>
            <a:r>
              <a:rPr lang="en-US" dirty="0" smtClean="0">
                <a:latin typeface="Calibri" panose="020F0502020204030204" pitchFamily="34" charset="0"/>
              </a:rPr>
              <a:t>NO for alcohol in the period 2001-2005.</a:t>
            </a:r>
          </a:p>
          <a:p>
            <a:pPr lvl="1">
              <a:lnSpc>
                <a:spcPct val="150000"/>
              </a:lnSpc>
            </a:pPr>
            <a:r>
              <a:rPr lang="en-US" dirty="0" smtClean="0">
                <a:latin typeface="Calibri" panose="020F0502020204030204" pitchFamily="34" charset="0"/>
              </a:rPr>
              <a:t>NO for physical activity at level 1.</a:t>
            </a:r>
          </a:p>
          <a:p>
            <a:pPr lvl="1">
              <a:lnSpc>
                <a:spcPct val="150000"/>
              </a:lnSpc>
            </a:pPr>
            <a:r>
              <a:rPr lang="en-US" dirty="0" smtClean="0">
                <a:latin typeface="Calibri" panose="020F0502020204030204" pitchFamily="34" charset="0"/>
              </a:rPr>
              <a:t>No for physical activity in the period 2001-2005.</a:t>
            </a:r>
          </a:p>
          <a:p>
            <a:pPr lvl="1"/>
            <a:endParaRPr 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08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0872" y="778024"/>
            <a:ext cx="8229600" cy="10668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Conclusion</a:t>
            </a:r>
            <a:endParaRPr lang="en-US" sz="3600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2011656"/>
            <a:ext cx="8229600" cy="4873728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latin typeface="Calibri" panose="020F0502020204030204" pitchFamily="34" charset="0"/>
              </a:rPr>
              <a:t>Our results were a little disappointing.</a:t>
            </a:r>
          </a:p>
          <a:p>
            <a:pPr marL="109728" indent="0">
              <a:buNone/>
            </a:pPr>
            <a:endParaRPr lang="en-US" sz="800" dirty="0" smtClean="0">
              <a:latin typeface="Calibri" panose="020F0502020204030204" pitchFamily="34" charset="0"/>
            </a:endParaRPr>
          </a:p>
          <a:p>
            <a:r>
              <a:rPr lang="en-US" dirty="0" smtClean="0">
                <a:latin typeface="Calibri" panose="020F0502020204030204" pitchFamily="34" charset="0"/>
              </a:rPr>
              <a:t>We may expect low ICC because of large variances within each job-group.</a:t>
            </a:r>
          </a:p>
          <a:p>
            <a:endParaRPr lang="en-US" sz="800" dirty="0" smtClean="0">
              <a:latin typeface="Calibri" panose="020F0502020204030204" pitchFamily="34" charset="0"/>
            </a:endParaRPr>
          </a:p>
          <a:p>
            <a:r>
              <a:rPr lang="en-US" dirty="0" smtClean="0">
                <a:latin typeface="Calibri" panose="020F0502020204030204" pitchFamily="34" charset="0"/>
              </a:rPr>
              <a:t>By scaling of frequency within each job-group we can increase ICC.</a:t>
            </a:r>
          </a:p>
          <a:p>
            <a:endParaRPr lang="en-US" sz="800" dirty="0" smtClean="0">
              <a:latin typeface="Calibri" panose="020F0502020204030204" pitchFamily="34" charset="0"/>
            </a:endParaRPr>
          </a:p>
          <a:p>
            <a:r>
              <a:rPr lang="en-US" dirty="0" smtClean="0">
                <a:latin typeface="Calibri" panose="020F0502020204030204" pitchFamily="34" charset="0"/>
              </a:rPr>
              <a:t>Still lot of work to do.</a:t>
            </a:r>
          </a:p>
          <a:p>
            <a:endParaRPr lang="en-US" sz="800" dirty="0" smtClean="0">
              <a:latin typeface="Calibri" panose="020F0502020204030204" pitchFamily="34" charset="0"/>
            </a:endParaRPr>
          </a:p>
          <a:p>
            <a:r>
              <a:rPr lang="en-US" dirty="0" smtClean="0">
                <a:latin typeface="Calibri" panose="020F0502020204030204" pitchFamily="34" charset="0"/>
              </a:rPr>
              <a:t>Test whether predicted measures are correlated with clinical measurements or diagnoses from the Danish National Patient Register.</a:t>
            </a:r>
          </a:p>
          <a:p>
            <a:pPr marL="109728" indent="0">
              <a:buNone/>
            </a:pPr>
            <a:r>
              <a:rPr lang="en-US" dirty="0" smtClean="0">
                <a:latin typeface="Calibri" panose="020F0502020204030204" pitchFamily="34" charset="0"/>
              </a:rPr>
              <a:t>  </a:t>
            </a:r>
          </a:p>
          <a:p>
            <a:endParaRPr lang="en-US" dirty="0" smtClean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98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33768"/>
          </a:xfrm>
        </p:spPr>
        <p:txBody>
          <a:bodyPr>
            <a:normAutofit/>
          </a:bodyPr>
          <a:lstStyle/>
          <a:p>
            <a:pPr marL="109728" indent="0" algn="ctr">
              <a:buNone/>
            </a:pPr>
            <a:r>
              <a:rPr lang="da-DK" sz="20000" dirty="0" smtClean="0">
                <a:latin typeface="Century Schoolbook" panose="02040604050505020304" pitchFamily="18" charset="0"/>
              </a:rPr>
              <a:t>?</a:t>
            </a:r>
            <a:endParaRPr lang="da-DK" sz="20000" dirty="0"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6314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Pladsholder til indhold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1022926"/>
              </p:ext>
            </p:extLst>
          </p:nvPr>
        </p:nvGraphicFramePr>
        <p:xfrm>
          <a:off x="539552" y="1124744"/>
          <a:ext cx="8352928" cy="52691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7388"/>
                <a:gridCol w="1811385"/>
                <a:gridCol w="1811385"/>
                <a:gridCol w="1678554"/>
                <a:gridCol w="1944216"/>
              </a:tblGrid>
              <a:tr h="332311">
                <a:tc>
                  <a:txBody>
                    <a:bodyPr/>
                    <a:lstStyle/>
                    <a:p>
                      <a:pPr algn="l" fontAlgn="b"/>
                      <a:endParaRPr lang="da-DK" sz="16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da-DK" sz="16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1981-87</a:t>
                      </a:r>
                      <a:endParaRPr lang="da-DK" sz="16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da-DK" sz="16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da-DK" sz="16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2001-05</a:t>
                      </a:r>
                      <a:endParaRPr lang="da-DK" sz="16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da-DK" sz="16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32311">
                <a:tc>
                  <a:txBody>
                    <a:bodyPr/>
                    <a:lstStyle/>
                    <a:p>
                      <a:pPr algn="l" fontAlgn="b"/>
                      <a:endParaRPr lang="da-DK" sz="16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6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</a:t>
                      </a:r>
                      <a:endParaRPr lang="da-DK" sz="16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6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</a:t>
                      </a:r>
                      <a:endParaRPr lang="da-DK" sz="16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6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</a:t>
                      </a:r>
                      <a:endParaRPr lang="da-DK" sz="16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a-DK" sz="16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</a:t>
                      </a:r>
                      <a:endParaRPr lang="da-DK" sz="16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32311">
                <a:tc>
                  <a:txBody>
                    <a:bodyPr/>
                    <a:lstStyle/>
                    <a:p>
                      <a:pPr algn="l" fontAlgn="b"/>
                      <a:r>
                        <a:rPr lang="da-DK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Smoking</a:t>
                      </a:r>
                      <a:endParaRPr lang="da-DK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Cook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Architect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Stoker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Architect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32311">
                <a:tc>
                  <a:txBody>
                    <a:bodyPr/>
                    <a:lstStyle/>
                    <a:p>
                      <a:pPr algn="l" fontAlgn="b"/>
                      <a:endParaRPr lang="da-DK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Shipping man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Dental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technician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Woodworker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Mechanical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i="0" u="none" strike="noStrike" baseline="0" noProof="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engi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32311">
                <a:tc>
                  <a:txBody>
                    <a:bodyPr/>
                    <a:lstStyle/>
                    <a:p>
                      <a:pPr algn="l" fontAlgn="b"/>
                      <a:endParaRPr lang="da-DK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Leeder,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transport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Traffic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assistant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Iron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worker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Building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engineer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32311">
                <a:tc>
                  <a:txBody>
                    <a:bodyPr/>
                    <a:lstStyle/>
                    <a:p>
                      <a:pPr algn="l" fontAlgn="b"/>
                      <a:endParaRPr lang="da-DK" sz="1600" b="1" u="none" strike="noStrike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fontAlgn="b"/>
                      <a:r>
                        <a:rPr lang="da-DK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Alcohol</a:t>
                      </a:r>
                      <a:endParaRPr lang="da-DK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Cook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Traffic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assistant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Mason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Truck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driver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32311">
                <a:tc>
                  <a:txBody>
                    <a:bodyPr/>
                    <a:lstStyle/>
                    <a:p>
                      <a:pPr algn="l" fontAlgn="b"/>
                      <a:endParaRPr lang="da-DK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Building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worker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Constructor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Smith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Farmer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32311">
                <a:tc>
                  <a:txBody>
                    <a:bodyPr/>
                    <a:lstStyle/>
                    <a:p>
                      <a:pPr algn="l" fontAlgn="b"/>
                      <a:endParaRPr lang="da-DK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Electronic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worker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Mechanical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1" i="0" u="none" strike="noStrike" baseline="0" noProof="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engi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Building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worker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Machine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driver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32311">
                <a:tc>
                  <a:txBody>
                    <a:bodyPr/>
                    <a:lstStyle/>
                    <a:p>
                      <a:pPr algn="l" fontAlgn="b"/>
                      <a:endParaRPr lang="da-DK" sz="1600" b="1" u="none" strike="noStrike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fontAlgn="b"/>
                      <a:r>
                        <a:rPr lang="da-DK" sz="16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BMI</a:t>
                      </a:r>
                      <a:endParaRPr lang="da-DK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Laborer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Anthropologist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Shipbuilder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Anthropologist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32311">
                <a:tc>
                  <a:txBody>
                    <a:bodyPr/>
                    <a:lstStyle/>
                    <a:p>
                      <a:pPr algn="l" fontAlgn="b"/>
                      <a:endParaRPr lang="da-DK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Burner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Budget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assistant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Dairy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worker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Telephonist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32311">
                <a:tc>
                  <a:txBody>
                    <a:bodyPr/>
                    <a:lstStyle/>
                    <a:p>
                      <a:pPr algn="l" fontAlgn="b"/>
                      <a:endParaRPr lang="da-DK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Building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worker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Writer, Journalist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Machine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driver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Architect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623083">
                <a:tc>
                  <a:txBody>
                    <a:bodyPr/>
                    <a:lstStyle/>
                    <a:p>
                      <a:pPr algn="l" fontAlgn="b"/>
                      <a:r>
                        <a:rPr lang="da-DK" sz="1600" b="1" u="none" strike="noStrike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Physical</a:t>
                      </a:r>
                      <a:r>
                        <a:rPr lang="da-DK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da-DK" sz="1600" b="1" u="none" strike="noStrike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activity</a:t>
                      </a:r>
                      <a:endParaRPr lang="da-DK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Packer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assistant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Police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officer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Butcher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school teach.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32311">
                <a:tc>
                  <a:txBody>
                    <a:bodyPr/>
                    <a:lstStyle/>
                    <a:p>
                      <a:pPr algn="l" fontAlgn="b"/>
                      <a:endParaRPr lang="da-DK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Cook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Gardener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ass.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Farmer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Police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officer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32311">
                <a:tc>
                  <a:txBody>
                    <a:bodyPr/>
                    <a:lstStyle/>
                    <a:p>
                      <a:pPr algn="l" fontAlgn="b"/>
                      <a:endParaRPr lang="da-DK" sz="16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Leader,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transport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Guard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Surveyor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Building</a:t>
                      </a:r>
                      <a:r>
                        <a:rPr lang="en-US" sz="1600" b="1" i="0" u="none" strike="noStrike" baseline="0" noProof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engineer</a:t>
                      </a:r>
                      <a:endParaRPr lang="en-US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itel 1"/>
          <p:cNvSpPr txBox="1">
            <a:spLocks/>
          </p:cNvSpPr>
          <p:nvPr/>
        </p:nvSpPr>
        <p:spPr>
          <a:xfrm>
            <a:off x="518864" y="260648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/>
              <a:t>Extremes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2" name="Tekstboks 1"/>
          <p:cNvSpPr txBox="1"/>
          <p:nvPr/>
        </p:nvSpPr>
        <p:spPr>
          <a:xfrm>
            <a:off x="467544" y="6381328"/>
            <a:ext cx="33441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400" dirty="0" err="1" smtClean="0"/>
              <a:t>Adjusted</a:t>
            </a:r>
            <a:r>
              <a:rPr lang="da-DK" sz="1400" dirty="0" smtClean="0"/>
              <a:t> for </a:t>
            </a:r>
            <a:r>
              <a:rPr lang="da-DK" sz="1400" dirty="0" err="1" smtClean="0"/>
              <a:t>year</a:t>
            </a:r>
            <a:r>
              <a:rPr lang="da-DK" sz="1400" dirty="0" smtClean="0"/>
              <a:t>, age </a:t>
            </a:r>
            <a:r>
              <a:rPr lang="da-DK" sz="1400" dirty="0" err="1" smtClean="0"/>
              <a:t>group</a:t>
            </a:r>
            <a:r>
              <a:rPr lang="da-DK" sz="1400" dirty="0" smtClean="0"/>
              <a:t> and </a:t>
            </a:r>
            <a:r>
              <a:rPr lang="da-DK" sz="1400" dirty="0" err="1" smtClean="0"/>
              <a:t>gender</a:t>
            </a:r>
            <a:endParaRPr lang="da-DK" sz="1400" dirty="0"/>
          </a:p>
        </p:txBody>
      </p:sp>
    </p:spTree>
    <p:extLst>
      <p:ext uri="{BB962C8B-B14F-4D97-AF65-F5344CB8AC3E}">
        <p14:creationId xmlns:p14="http://schemas.microsoft.com/office/powerpoint/2010/main" val="360096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3713</TotalTime>
  <Words>2608</Words>
  <Application>Microsoft Office PowerPoint</Application>
  <PresentationFormat>Skærmshow (4:3)</PresentationFormat>
  <Paragraphs>834</Paragraphs>
  <Slides>29</Slides>
  <Notes>29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Diastitler</vt:lpstr>
      </vt:variant>
      <vt:variant>
        <vt:i4>29</vt:i4>
      </vt:variant>
    </vt:vector>
  </HeadingPairs>
  <TitlesOfParts>
    <vt:vector size="30" baseType="lpstr">
      <vt:lpstr>Urban</vt:lpstr>
      <vt:lpstr>Lifestyle JEMs in DOC*X Preliminary results</vt:lpstr>
      <vt:lpstr>Agenda</vt:lpstr>
      <vt:lpstr>Introduction</vt:lpstr>
      <vt:lpstr>Introduction</vt:lpstr>
      <vt:lpstr>Objectives</vt:lpstr>
      <vt:lpstr>Data flow</vt:lpstr>
      <vt:lpstr>Data material</vt:lpstr>
      <vt:lpstr>Data material</vt:lpstr>
      <vt:lpstr>Questionnaire harmonization</vt:lpstr>
      <vt:lpstr>Questionnaire harmonization</vt:lpstr>
      <vt:lpstr>Questionnaire harmonization</vt:lpstr>
      <vt:lpstr>DOC*X data</vt:lpstr>
      <vt:lpstr>Job-groups - numbers</vt:lpstr>
      <vt:lpstr>Smoking</vt:lpstr>
      <vt:lpstr>Alcohol</vt:lpstr>
      <vt:lpstr>BMI</vt:lpstr>
      <vt:lpstr>Physical activity</vt:lpstr>
      <vt:lpstr>Construction of the JEMs</vt:lpstr>
      <vt:lpstr>Alcohol</vt:lpstr>
      <vt:lpstr>Interclass correlation coefficient, ICC</vt:lpstr>
      <vt:lpstr>Smoking</vt:lpstr>
      <vt:lpstr>Alcohol</vt:lpstr>
      <vt:lpstr>BMI</vt:lpstr>
      <vt:lpstr>Physical activity</vt:lpstr>
      <vt:lpstr>Exercise</vt:lpstr>
      <vt:lpstr>Discussion</vt:lpstr>
      <vt:lpstr>Conclusion</vt:lpstr>
      <vt:lpstr>PowerPoint-præsentation</vt:lpstr>
      <vt:lpstr>PowerPoint-præsentation</vt:lpstr>
    </vt:vector>
  </TitlesOfParts>
  <Company>Region Hovedstaden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Lifestyle JEM in DOC*X</dc:title>
  <dc:creator>Sesilje Elise Bondo Petersen</dc:creator>
  <cp:lastModifiedBy>Sesilje Elise Bondo Petersen</cp:lastModifiedBy>
  <cp:revision>138</cp:revision>
  <cp:lastPrinted>2016-10-19T11:18:06Z</cp:lastPrinted>
  <dcterms:created xsi:type="dcterms:W3CDTF">2016-10-05T10:44:58Z</dcterms:created>
  <dcterms:modified xsi:type="dcterms:W3CDTF">2016-11-02T10:17:40Z</dcterms:modified>
</cp:coreProperties>
</file>